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7" r:id="rId13"/>
    <p:sldId id="288" r:id="rId14"/>
    <p:sldId id="267" r:id="rId15"/>
    <p:sldId id="268" r:id="rId16"/>
    <p:sldId id="269" r:id="rId17"/>
    <p:sldId id="272" r:id="rId18"/>
    <p:sldId id="273" r:id="rId19"/>
    <p:sldId id="286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3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974" autoAdjust="0"/>
    <p:restoredTop sz="94660"/>
  </p:normalViewPr>
  <p:slideViewPr>
    <p:cSldViewPr>
      <p:cViewPr>
        <p:scale>
          <a:sx n="120" d="100"/>
          <a:sy n="120" d="100"/>
        </p:scale>
        <p:origin x="-10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UO\Administrativ\Prezentare%20DUO\date%20prezentare%20DUO-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UO\Administrativ\Prezentare%20DUO\date%20prezentare%20DUO-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clustered"/>
        <c:ser>
          <c:idx val="0"/>
          <c:order val="0"/>
          <c:dLbls>
            <c:showVal val="1"/>
          </c:dLbls>
          <c:cat>
            <c:numRef>
              <c:f>'C.A.'!$A$2:$A$28</c:f>
              <c:numCache>
                <c:formatCode>General</c:formatCode>
                <c:ptCount val="27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</c:numCache>
            </c:numRef>
          </c:cat>
          <c:val>
            <c:numRef>
              <c:f>'C.A.'!$B$2:$B$28</c:f>
              <c:numCache>
                <c:formatCode>_(* #,##0_);_(* \(#,##0\);_(* "-"??_);_(@_)</c:formatCode>
                <c:ptCount val="27"/>
                <c:pt idx="0">
                  <c:v>1988</c:v>
                </c:pt>
                <c:pt idx="1">
                  <c:v>20724</c:v>
                </c:pt>
                <c:pt idx="2">
                  <c:v>115919</c:v>
                </c:pt>
                <c:pt idx="3">
                  <c:v>207888</c:v>
                </c:pt>
                <c:pt idx="4">
                  <c:v>47483</c:v>
                </c:pt>
                <c:pt idx="5">
                  <c:v>501527</c:v>
                </c:pt>
                <c:pt idx="6">
                  <c:v>813187</c:v>
                </c:pt>
                <c:pt idx="7">
                  <c:v>1075083</c:v>
                </c:pt>
                <c:pt idx="8">
                  <c:v>3353879</c:v>
                </c:pt>
                <c:pt idx="9">
                  <c:v>7060435</c:v>
                </c:pt>
                <c:pt idx="10">
                  <c:v>9862467</c:v>
                </c:pt>
                <c:pt idx="11">
                  <c:v>9293627</c:v>
                </c:pt>
                <c:pt idx="12">
                  <c:v>11870252</c:v>
                </c:pt>
                <c:pt idx="13">
                  <c:v>19204263</c:v>
                </c:pt>
                <c:pt idx="14">
                  <c:v>24609424</c:v>
                </c:pt>
                <c:pt idx="15">
                  <c:v>45790876</c:v>
                </c:pt>
                <c:pt idx="16">
                  <c:v>71761052</c:v>
                </c:pt>
                <c:pt idx="17">
                  <c:v>105686195</c:v>
                </c:pt>
                <c:pt idx="18">
                  <c:v>101513062</c:v>
                </c:pt>
                <c:pt idx="19">
                  <c:v>102764058</c:v>
                </c:pt>
                <c:pt idx="20">
                  <c:v>98018000</c:v>
                </c:pt>
                <c:pt idx="21">
                  <c:v>73642000</c:v>
                </c:pt>
                <c:pt idx="22">
                  <c:v>79675000</c:v>
                </c:pt>
                <c:pt idx="23">
                  <c:v>68362515</c:v>
                </c:pt>
                <c:pt idx="24">
                  <c:v>57628683</c:v>
                </c:pt>
                <c:pt idx="25">
                  <c:v>61613711</c:v>
                </c:pt>
                <c:pt idx="26">
                  <c:v>65678134</c:v>
                </c:pt>
              </c:numCache>
            </c:numRef>
          </c:val>
        </c:ser>
        <c:dLbls/>
        <c:axId val="121346688"/>
        <c:axId val="121368960"/>
      </c:barChart>
      <c:catAx>
        <c:axId val="121346688"/>
        <c:scaling>
          <c:orientation val="minMax"/>
        </c:scaling>
        <c:axPos val="l"/>
        <c:numFmt formatCode="General" sourceLinked="1"/>
        <c:tickLblPos val="nextTo"/>
        <c:crossAx val="121368960"/>
        <c:crosses val="autoZero"/>
        <c:auto val="1"/>
        <c:lblAlgn val="ctr"/>
        <c:lblOffset val="100"/>
      </c:catAx>
      <c:valAx>
        <c:axId val="121368960"/>
        <c:scaling>
          <c:orientation val="minMax"/>
        </c:scaling>
        <c:axPos val="b"/>
        <c:majorGridlines/>
        <c:numFmt formatCode="_(* #,##0_);_(* \(#,##0\);_(* &quot;-&quot;??_);_(@_)" sourceLinked="1"/>
        <c:tickLblPos val="nextTo"/>
        <c:crossAx val="121346688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marker>
            <c:symbol val="none"/>
          </c:marker>
          <c:dLbls>
            <c:dLbl>
              <c:idx val="23"/>
              <c:layout>
                <c:manualLayout>
                  <c:x val="-1.6085790884718502E-2"/>
                  <c:y val="-4.422332010580169E-2"/>
                </c:manualLayout>
              </c:layout>
              <c:showVal val="1"/>
            </c:dLbl>
            <c:showVal val="1"/>
          </c:dLbls>
          <c:cat>
            <c:numRef>
              <c:f>'Nr angajati'!$A$2:$A$28</c:f>
              <c:numCache>
                <c:formatCode>General</c:formatCode>
                <c:ptCount val="27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</c:numCache>
            </c:numRef>
          </c:cat>
          <c:val>
            <c:numRef>
              <c:f>'Nr angajati'!$B$2:$B$28</c:f>
              <c:numCache>
                <c:formatCode>General</c:formatCode>
                <c:ptCount val="27"/>
                <c:pt idx="0">
                  <c:v>4</c:v>
                </c:pt>
                <c:pt idx="1">
                  <c:v>6</c:v>
                </c:pt>
                <c:pt idx="2">
                  <c:v>10</c:v>
                </c:pt>
                <c:pt idx="3">
                  <c:v>14</c:v>
                </c:pt>
                <c:pt idx="4">
                  <c:v>8</c:v>
                </c:pt>
                <c:pt idx="5">
                  <c:v>16</c:v>
                </c:pt>
                <c:pt idx="6">
                  <c:v>24</c:v>
                </c:pt>
                <c:pt idx="7">
                  <c:v>30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  <c:pt idx="11">
                  <c:v>43</c:v>
                </c:pt>
                <c:pt idx="12">
                  <c:v>37</c:v>
                </c:pt>
                <c:pt idx="13">
                  <c:v>43</c:v>
                </c:pt>
                <c:pt idx="14">
                  <c:v>78</c:v>
                </c:pt>
                <c:pt idx="15">
                  <c:v>92</c:v>
                </c:pt>
                <c:pt idx="16">
                  <c:v>126</c:v>
                </c:pt>
                <c:pt idx="17">
                  <c:v>176</c:v>
                </c:pt>
                <c:pt idx="18">
                  <c:v>210</c:v>
                </c:pt>
                <c:pt idx="19">
                  <c:v>187</c:v>
                </c:pt>
                <c:pt idx="20">
                  <c:v>200</c:v>
                </c:pt>
                <c:pt idx="21">
                  <c:v>164</c:v>
                </c:pt>
                <c:pt idx="22">
                  <c:v>155</c:v>
                </c:pt>
                <c:pt idx="23">
                  <c:v>120</c:v>
                </c:pt>
                <c:pt idx="24">
                  <c:v>116</c:v>
                </c:pt>
                <c:pt idx="25">
                  <c:v>117</c:v>
                </c:pt>
                <c:pt idx="26">
                  <c:v>135</c:v>
                </c:pt>
              </c:numCache>
            </c:numRef>
          </c:val>
        </c:ser>
        <c:dLbls/>
        <c:marker val="1"/>
        <c:axId val="121405824"/>
        <c:axId val="121407360"/>
      </c:lineChart>
      <c:catAx>
        <c:axId val="121405824"/>
        <c:scaling>
          <c:orientation val="minMax"/>
        </c:scaling>
        <c:axPos val="b"/>
        <c:numFmt formatCode="General" sourceLinked="1"/>
        <c:tickLblPos val="nextTo"/>
        <c:crossAx val="121407360"/>
        <c:crosses val="autoZero"/>
        <c:auto val="1"/>
        <c:lblAlgn val="ctr"/>
        <c:lblOffset val="100"/>
      </c:catAx>
      <c:valAx>
        <c:axId val="121407360"/>
        <c:scaling>
          <c:orientation val="minMax"/>
        </c:scaling>
        <c:axPos val="l"/>
        <c:majorGridlines/>
        <c:numFmt formatCode="General" sourceLinked="1"/>
        <c:tickLblPos val="nextTo"/>
        <c:crossAx val="121405824"/>
        <c:crosses val="autoZero"/>
        <c:crossBetween val="between"/>
      </c:valAx>
    </c:plotArea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E4B16-85BF-41C4-A795-80031D5B0163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6A832-6927-4308-A9A0-63976C605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68557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75D47-B666-485A-8B15-820E31E6D2F3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8DF5A-77D0-44ED-BA0C-3172DA5510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57195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219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F698-5506-4AA7-8408-A72D89F6B3E8}" type="datetime1">
              <a:rPr lang="en-US" smtClean="0"/>
              <a:pPr/>
              <a:t>6/19/2018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"Mereu in mișcare"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48AE9C-9802-4604-9549-188BC96945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303D2-633D-40F9-9360-752CA4E8E4E5}" type="datetime1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"Mereu in mișcare"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E9C-9802-4604-9549-188BC9694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148AE9C-9802-4604-9549-188BC96945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5578-DB01-4AFB-A2E2-DCC842894FF3}" type="datetime1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"Mereu in mișcare"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821A-E17D-4842-8F5A-04B31A30EDB8}" type="datetime1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"Mereu in mișcare"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148AE9C-9802-4604-9549-188BC96945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"Mereu in mișcare"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F1A7-56B8-4FE0-ACC2-8C8EB1A8B1AC}" type="datetime1">
              <a:rPr lang="en-US" smtClean="0"/>
              <a:pPr/>
              <a:t>6/19/2018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48AE9C-9802-4604-9549-188BC96945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B27C624-4D8A-41B4-944A-9C730B0A30C0}" type="datetime1">
              <a:rPr lang="en-US" smtClean="0"/>
              <a:pPr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"Mereu in mișcare"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E9C-9802-4604-9549-188BC96945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98BE-307A-4204-9A63-E77B501C8CE8}" type="datetime1">
              <a:rPr lang="en-US" smtClean="0"/>
              <a:pPr/>
              <a:t>6/19/2018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"Mereu in mișcare"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148AE9C-9802-4604-9549-188BC96945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88F7-4376-4F7C-AC3F-C873A64C41E0}" type="datetime1">
              <a:rPr lang="en-US" smtClean="0"/>
              <a:pPr/>
              <a:t>6/19/2018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"Mereu in mișcare"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148AE9C-9802-4604-9549-188BC9694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204A-61B2-4721-88B8-4AD934163FF2}" type="datetime1">
              <a:rPr lang="en-US" smtClean="0"/>
              <a:pPr/>
              <a:t>6/19/2018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"Mereu in mișcare"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48AE9C-9802-4604-9549-188BC9694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48AE9C-9802-4604-9549-188BC96945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34723-620C-460B-9FE3-23A02E0FCD52}" type="datetime1">
              <a:rPr lang="en-US" smtClean="0"/>
              <a:pPr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"Mereu in mișcare"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148AE9C-9802-4604-9549-188BC96945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73473B6-83BC-412E-8EC2-47A9477692D1}" type="datetime1">
              <a:rPr lang="en-US" smtClean="0"/>
              <a:pPr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"Mereu in mișcare"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11C56C-D1C9-4795-8977-F02376907727}" type="datetime1">
              <a:rPr lang="en-US" smtClean="0"/>
              <a:pPr/>
              <a:t>6/19/2018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"Mereu in mișcare"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48AE9C-9802-4604-9549-188BC96945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8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du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52845">
            <a:off x="5509609" y="3599277"/>
            <a:ext cx="3276600" cy="24574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Rounded Book" pitchFamily="50" charset="0"/>
              </a:rPr>
              <a:t>DUO</a:t>
            </a:r>
            <a:br>
              <a:rPr lang="ro-R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Rounded Book" pitchFamily="50" charset="0"/>
              </a:rPr>
            </a:br>
            <a:r>
              <a:rPr lang="ro-R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Rounded Book" pitchFamily="50" charset="0"/>
              </a:rPr>
              <a:t>DISTRIBUTI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Rounded Book" pitchFamily="50" charset="0"/>
              </a:rPr>
              <a:t>E</a:t>
            </a:r>
          </a:p>
        </p:txBody>
      </p:sp>
      <p:pic>
        <p:nvPicPr>
          <p:cNvPr id="1027" name="Picture 3" descr="C:\Users\Admin\Downloads\260220107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26600">
            <a:off x="3910681" y="3230570"/>
            <a:ext cx="2075018" cy="2766690"/>
          </a:xfrm>
          <a:prstGeom prst="rect">
            <a:avLst/>
          </a:prstGeom>
          <a:noFill/>
        </p:spPr>
      </p:pic>
      <p:pic>
        <p:nvPicPr>
          <p:cNvPr id="1028" name="Picture 4" descr="C:\Users\Admin\Downloads\160320108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81387">
            <a:off x="396718" y="3511327"/>
            <a:ext cx="3421062" cy="2565797"/>
          </a:xfrm>
          <a:prstGeom prst="rect">
            <a:avLst/>
          </a:prstGeom>
          <a:noFill/>
        </p:spPr>
      </p:pic>
      <p:sp>
        <p:nvSpPr>
          <p:cNvPr id="15" name="Footer Placeholder 8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2890838" cy="360363"/>
          </a:xfrm>
          <a:noFill/>
        </p:spPr>
        <p:txBody>
          <a:bodyPr/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“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Mereu</a:t>
            </a:r>
            <a:r>
              <a:rPr lang="en-US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 in 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miscare</a:t>
            </a:r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"</a:t>
            </a:r>
          </a:p>
        </p:txBody>
      </p:sp>
      <p:pic>
        <p:nvPicPr>
          <p:cNvPr id="1033" name="Picture 9" descr="C:\Users\Admin\Desktop\DUO_logo_std_label_RGB.jpg"/>
          <p:cNvPicPr>
            <a:picLocks noChangeAspect="1" noChangeArrowheads="1"/>
          </p:cNvPicPr>
          <p:nvPr/>
        </p:nvPicPr>
        <p:blipFill>
          <a:blip r:embed="rId5" cstate="print"/>
          <a:srcRect l="3226" t="4443"/>
          <a:stretch>
            <a:fillRect/>
          </a:stretch>
        </p:blipFill>
        <p:spPr bwMode="auto">
          <a:xfrm>
            <a:off x="228600" y="457200"/>
            <a:ext cx="2231988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Gotham Rounded Book" pitchFamily="50" charset="0"/>
              </a:rPr>
              <a:t>Istoric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E9C-9802-4604-9549-188BC96945E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o-RO" dirty="0" smtClean="0">
                <a:latin typeface="Gotham Rounded Book" pitchFamily="50" charset="0"/>
              </a:rPr>
              <a:t>2009</a:t>
            </a:r>
          </a:p>
          <a:p>
            <a:pPr lvl="1"/>
            <a:r>
              <a:rPr lang="en-US" dirty="0" err="1" smtClean="0">
                <a:latin typeface="Gotham Rounded Book" pitchFamily="50" charset="0"/>
              </a:rPr>
              <a:t>Mentinerea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cifrei</a:t>
            </a:r>
            <a:r>
              <a:rPr lang="en-US" dirty="0" smtClean="0">
                <a:latin typeface="Gotham Rounded Book" pitchFamily="50" charset="0"/>
              </a:rPr>
              <a:t> de </a:t>
            </a:r>
            <a:r>
              <a:rPr lang="en-US" dirty="0" err="1" smtClean="0">
                <a:latin typeface="Gotham Rounded Book" pitchFamily="50" charset="0"/>
              </a:rPr>
              <a:t>afaceri</a:t>
            </a:r>
            <a:r>
              <a:rPr lang="ro-RO" dirty="0" smtClean="0">
                <a:latin typeface="Gotham Rounded Book" pitchFamily="50" charset="0"/>
              </a:rPr>
              <a:t> vs. 2008</a:t>
            </a:r>
          </a:p>
          <a:p>
            <a:r>
              <a:rPr lang="ro-RO" dirty="0" smtClean="0">
                <a:latin typeface="Gotham Rounded Book" pitchFamily="50" charset="0"/>
              </a:rPr>
              <a:t>2010</a:t>
            </a:r>
          </a:p>
          <a:p>
            <a:pPr lvl="1"/>
            <a:r>
              <a:rPr lang="en-US" dirty="0" err="1" smtClean="0">
                <a:latin typeface="Gotham Rounded Book" pitchFamily="50" charset="0"/>
              </a:rPr>
              <a:t>Cresterea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cifrei</a:t>
            </a:r>
            <a:r>
              <a:rPr lang="en-US" dirty="0" smtClean="0">
                <a:latin typeface="Gotham Rounded Book" pitchFamily="50" charset="0"/>
              </a:rPr>
              <a:t> de </a:t>
            </a:r>
            <a:r>
              <a:rPr lang="en-US" dirty="0" err="1" smtClean="0">
                <a:latin typeface="Gotham Rounded Book" pitchFamily="50" charset="0"/>
              </a:rPr>
              <a:t>afaceri</a:t>
            </a:r>
            <a:r>
              <a:rPr lang="en-US" dirty="0" smtClean="0">
                <a:latin typeface="Gotham Rounded Book" pitchFamily="50" charset="0"/>
              </a:rPr>
              <a:t> cu 1% </a:t>
            </a:r>
            <a:r>
              <a:rPr lang="ro-RO" dirty="0" smtClean="0">
                <a:latin typeface="Gotham Rounded Book" pitchFamily="50" charset="0"/>
              </a:rPr>
              <a:t>vs. 200</a:t>
            </a:r>
            <a:r>
              <a:rPr lang="en-US" dirty="0" smtClean="0">
                <a:latin typeface="Gotham Rounded Book" pitchFamily="50" charset="0"/>
              </a:rPr>
              <a:t>9</a:t>
            </a:r>
          </a:p>
          <a:p>
            <a:pPr lvl="1"/>
            <a:r>
              <a:rPr lang="en-US" dirty="0" smtClean="0">
                <a:latin typeface="Gotham Rounded Book" pitchFamily="50" charset="0"/>
              </a:rPr>
              <a:t>Se </a:t>
            </a:r>
            <a:r>
              <a:rPr lang="en-US" dirty="0" err="1" smtClean="0">
                <a:latin typeface="Gotham Rounded Book" pitchFamily="50" charset="0"/>
              </a:rPr>
              <a:t>semneaza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contractul</a:t>
            </a:r>
            <a:r>
              <a:rPr lang="en-US" dirty="0" smtClean="0">
                <a:latin typeface="Gotham Rounded Book" pitchFamily="50" charset="0"/>
              </a:rPr>
              <a:t> de </a:t>
            </a:r>
            <a:r>
              <a:rPr lang="en-US" dirty="0" err="1" smtClean="0">
                <a:latin typeface="Gotham Rounded Book" pitchFamily="50" charset="0"/>
              </a:rPr>
              <a:t>distributie</a:t>
            </a:r>
            <a:r>
              <a:rPr lang="en-US" dirty="0" smtClean="0">
                <a:latin typeface="Gotham Rounded Book" pitchFamily="50" charset="0"/>
              </a:rPr>
              <a:t> cu Nestle Ice Cream</a:t>
            </a:r>
            <a:endParaRPr lang="ro-RO" dirty="0" smtClean="0">
              <a:latin typeface="Gotham Rounded Book" pitchFamily="50" charset="0"/>
            </a:endParaRPr>
          </a:p>
          <a:p>
            <a:pPr lvl="1"/>
            <a:r>
              <a:rPr lang="en-US" dirty="0" err="1" smtClean="0">
                <a:latin typeface="Gotham Rounded Book" pitchFamily="50" charset="0"/>
              </a:rPr>
              <a:t>Infiintarea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retelei</a:t>
            </a:r>
            <a:r>
              <a:rPr lang="en-US" dirty="0" smtClean="0">
                <a:latin typeface="Gotham Rounded Book" pitchFamily="50" charset="0"/>
              </a:rPr>
              <a:t> de </a:t>
            </a:r>
            <a:r>
              <a:rPr lang="en-US" dirty="0" err="1" smtClean="0">
                <a:latin typeface="Gotham Rounded Book" pitchFamily="50" charset="0"/>
              </a:rPr>
              <a:t>distributie</a:t>
            </a:r>
            <a:r>
              <a:rPr lang="en-US" dirty="0" smtClean="0">
                <a:latin typeface="Gotham Rounded Book" pitchFamily="50" charset="0"/>
              </a:rPr>
              <a:t> in </a:t>
            </a:r>
            <a:r>
              <a:rPr lang="en-US" dirty="0" err="1" smtClean="0">
                <a:latin typeface="Gotham Rounded Book" pitchFamily="50" charset="0"/>
              </a:rPr>
              <a:t>judetul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Prahova</a:t>
            </a:r>
            <a:endParaRPr lang="ro-RO" dirty="0" smtClean="0">
              <a:latin typeface="Gotham Rounded Book" pitchFamily="50" charset="0"/>
            </a:endParaRPr>
          </a:p>
          <a:p>
            <a:pPr lvl="1"/>
            <a:endParaRPr lang="ro-RO" dirty="0" smtClean="0"/>
          </a:p>
          <a:p>
            <a:pPr lvl="1"/>
            <a:endParaRPr lang="en-US" dirty="0"/>
          </a:p>
        </p:txBody>
      </p:sp>
      <p:pic>
        <p:nvPicPr>
          <p:cNvPr id="6" name="Picture 6" descr="C:\Users\Admin\Desktop\logo2.jpg"/>
          <p:cNvPicPr>
            <a:picLocks noChangeAspect="1" noChangeArrowheads="1"/>
          </p:cNvPicPr>
          <p:nvPr/>
        </p:nvPicPr>
        <p:blipFill>
          <a:blip r:embed="rId2" cstate="print"/>
          <a:srcRect l="3017" t="4364"/>
          <a:stretch>
            <a:fillRect/>
          </a:stretch>
        </p:blipFill>
        <p:spPr bwMode="auto">
          <a:xfrm>
            <a:off x="198783" y="198783"/>
            <a:ext cx="1490869" cy="1016524"/>
          </a:xfrm>
          <a:prstGeom prst="rect">
            <a:avLst/>
          </a:prstGeom>
          <a:noFill/>
        </p:spPr>
      </p:pic>
      <p:sp>
        <p:nvSpPr>
          <p:cNvPr id="8" name="Footer Placeholder 8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2890838" cy="360363"/>
          </a:xfrm>
          <a:noFill/>
        </p:spPr>
        <p:txBody>
          <a:bodyPr/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“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Mereu</a:t>
            </a:r>
            <a:r>
              <a:rPr lang="en-US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 in 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miscare</a:t>
            </a:r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Gotham Rounded Book" pitchFamily="50" charset="0"/>
              </a:rPr>
              <a:t>Istoric</a:t>
            </a:r>
            <a:endParaRPr lang="en-US" dirty="0">
              <a:latin typeface="Gotham Rounded Book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E9C-9802-4604-9549-188BC96945E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o-RO" dirty="0" smtClean="0">
                <a:latin typeface="Gotham Rounded Book" pitchFamily="50" charset="0"/>
              </a:rPr>
              <a:t>2011</a:t>
            </a:r>
          </a:p>
          <a:p>
            <a:pPr lvl="1"/>
            <a:r>
              <a:rPr lang="en-US" dirty="0" err="1" smtClean="0">
                <a:latin typeface="Gotham Rounded Book" pitchFamily="50" charset="0"/>
              </a:rPr>
              <a:t>Mentinerea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cifrei</a:t>
            </a:r>
            <a:r>
              <a:rPr lang="en-US" dirty="0" smtClean="0">
                <a:latin typeface="Gotham Rounded Book" pitchFamily="50" charset="0"/>
              </a:rPr>
              <a:t> de </a:t>
            </a:r>
            <a:r>
              <a:rPr lang="en-US" dirty="0" err="1" smtClean="0">
                <a:latin typeface="Gotham Rounded Book" pitchFamily="50" charset="0"/>
              </a:rPr>
              <a:t>afaceri</a:t>
            </a:r>
            <a:r>
              <a:rPr lang="en-US" dirty="0" smtClean="0">
                <a:latin typeface="Gotham Rounded Book" pitchFamily="50" charset="0"/>
              </a:rPr>
              <a:t> vs. 2010</a:t>
            </a:r>
          </a:p>
          <a:p>
            <a:pPr lvl="1"/>
            <a:r>
              <a:rPr lang="en-US" dirty="0" err="1" smtClean="0">
                <a:latin typeface="Gotham Rounded Book" pitchFamily="50" charset="0"/>
              </a:rPr>
              <a:t>Infiintarea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diviziei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Alimentare</a:t>
            </a:r>
            <a:r>
              <a:rPr lang="en-US" dirty="0" smtClean="0">
                <a:latin typeface="Gotham Rounded Book" pitchFamily="50" charset="0"/>
              </a:rPr>
              <a:t> in </a:t>
            </a:r>
            <a:r>
              <a:rPr lang="en-US" dirty="0" err="1" smtClean="0">
                <a:latin typeface="Gotham Rounded Book" pitchFamily="50" charset="0"/>
              </a:rPr>
              <a:t>Bucuresti</a:t>
            </a:r>
            <a:endParaRPr lang="en-US" dirty="0" smtClean="0">
              <a:latin typeface="Gotham Rounded Book" pitchFamily="50" charset="0"/>
            </a:endParaRPr>
          </a:p>
          <a:p>
            <a:pPr lvl="1"/>
            <a:r>
              <a:rPr lang="en-US" dirty="0" err="1" smtClean="0">
                <a:latin typeface="Gotham Rounded Book" pitchFamily="50" charset="0"/>
              </a:rPr>
              <a:t>Semnarea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contractelor</a:t>
            </a:r>
            <a:r>
              <a:rPr lang="en-US" dirty="0" smtClean="0">
                <a:latin typeface="Gotham Rounded Book" pitchFamily="50" charset="0"/>
              </a:rPr>
              <a:t> de </a:t>
            </a:r>
            <a:r>
              <a:rPr lang="en-US" dirty="0" err="1" smtClean="0">
                <a:latin typeface="Gotham Rounded Book" pitchFamily="50" charset="0"/>
              </a:rPr>
              <a:t>distributie</a:t>
            </a:r>
            <a:r>
              <a:rPr lang="en-US" dirty="0" smtClean="0">
                <a:latin typeface="Gotham Rounded Book" pitchFamily="50" charset="0"/>
              </a:rPr>
              <a:t> cu </a:t>
            </a:r>
            <a:r>
              <a:rPr lang="en-US" dirty="0" err="1" smtClean="0">
                <a:latin typeface="Gotham Rounded Book" pitchFamily="50" charset="0"/>
              </a:rPr>
              <a:t>furnizorii</a:t>
            </a:r>
            <a:r>
              <a:rPr lang="en-US" dirty="0" smtClean="0">
                <a:latin typeface="Gotham Rounded Book" pitchFamily="50" charset="0"/>
              </a:rPr>
              <a:t>: Strauss </a:t>
            </a:r>
            <a:r>
              <a:rPr lang="en-US" dirty="0" err="1" smtClean="0">
                <a:latin typeface="Gotham Rounded Book" pitchFamily="50" charset="0"/>
              </a:rPr>
              <a:t>si</a:t>
            </a:r>
            <a:r>
              <a:rPr lang="en-US" dirty="0" smtClean="0">
                <a:latin typeface="Gotham Rounded Book" pitchFamily="50" charset="0"/>
              </a:rPr>
              <a:t> Mandy Foods</a:t>
            </a:r>
          </a:p>
          <a:p>
            <a:pPr lvl="1"/>
            <a:r>
              <a:rPr lang="en-US" dirty="0" err="1" smtClean="0">
                <a:latin typeface="Gotham Rounded Book" pitchFamily="50" charset="0"/>
              </a:rPr>
              <a:t>Datorita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conditiilor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economice</a:t>
            </a:r>
            <a:r>
              <a:rPr lang="en-US" dirty="0" smtClean="0">
                <a:latin typeface="Gotham Rounded Book" pitchFamily="50" charset="0"/>
              </a:rPr>
              <a:t>, s-a </a:t>
            </a:r>
            <a:r>
              <a:rPr lang="en-US" dirty="0" err="1" smtClean="0">
                <a:latin typeface="Gotham Rounded Book" pitchFamily="50" charset="0"/>
              </a:rPr>
              <a:t>desfiintat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divizia</a:t>
            </a:r>
            <a:r>
              <a:rPr lang="en-US" dirty="0" smtClean="0">
                <a:latin typeface="Gotham Rounded Book" pitchFamily="50" charset="0"/>
              </a:rPr>
              <a:t> Nestle din Jud. </a:t>
            </a:r>
            <a:r>
              <a:rPr lang="en-US" dirty="0" err="1" smtClean="0">
                <a:latin typeface="Gotham Rounded Book" pitchFamily="50" charset="0"/>
              </a:rPr>
              <a:t>Prahova</a:t>
            </a:r>
            <a:endParaRPr lang="ro-RO" dirty="0" smtClean="0">
              <a:latin typeface="Gotham Rounded Book" pitchFamily="50" charset="0"/>
            </a:endParaRPr>
          </a:p>
          <a:p>
            <a:pPr lvl="1"/>
            <a:r>
              <a:rPr lang="en-US" dirty="0" err="1" smtClean="0">
                <a:latin typeface="Gotham Rounded Book" pitchFamily="50" charset="0"/>
              </a:rPr>
              <a:t>Schimbarea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sistemului</a:t>
            </a:r>
            <a:r>
              <a:rPr lang="en-US" dirty="0" smtClean="0">
                <a:latin typeface="Gotham Rounded Book" pitchFamily="50" charset="0"/>
              </a:rPr>
              <a:t> de Management </a:t>
            </a:r>
            <a:r>
              <a:rPr lang="en-US" dirty="0" err="1" smtClean="0">
                <a:latin typeface="Gotham Rounded Book" pitchFamily="50" charset="0"/>
              </a:rPr>
              <a:t>si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contabilitate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prin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achititionarea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unui</a:t>
            </a:r>
            <a:r>
              <a:rPr lang="en-US" dirty="0" smtClean="0">
                <a:latin typeface="Gotham Rounded Book" pitchFamily="50" charset="0"/>
              </a:rPr>
              <a:t> software ERP </a:t>
            </a:r>
          </a:p>
          <a:p>
            <a:pPr lvl="1"/>
            <a:r>
              <a:rPr lang="en-US" dirty="0" err="1" smtClean="0">
                <a:latin typeface="Gotham Rounded Book" pitchFamily="50" charset="0"/>
              </a:rPr>
              <a:t>Inaugurarea</a:t>
            </a:r>
            <a:r>
              <a:rPr lang="en-US" dirty="0" smtClean="0">
                <a:latin typeface="Gotham Rounded Book" pitchFamily="50" charset="0"/>
              </a:rPr>
              <a:t> site-</a:t>
            </a:r>
            <a:r>
              <a:rPr lang="en-US" dirty="0" err="1" smtClean="0">
                <a:latin typeface="Gotham Rounded Book" pitchFamily="50" charset="0"/>
              </a:rPr>
              <a:t>lui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companiei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adresat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consumatorilor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si</a:t>
            </a:r>
            <a:r>
              <a:rPr lang="en-US" dirty="0" smtClean="0">
                <a:latin typeface="Gotham Rounded Book" pitchFamily="50" charset="0"/>
              </a:rPr>
              <a:t> retailer-</a:t>
            </a:r>
            <a:r>
              <a:rPr lang="en-US" dirty="0" err="1" smtClean="0">
                <a:latin typeface="Gotham Rounded Book" pitchFamily="50" charset="0"/>
              </a:rPr>
              <a:t>ilor</a:t>
            </a:r>
            <a:r>
              <a:rPr lang="en-US" dirty="0" smtClean="0">
                <a:latin typeface="Gotham Rounded Book" pitchFamily="50" charset="0"/>
              </a:rPr>
              <a:t> </a:t>
            </a:r>
          </a:p>
          <a:p>
            <a:r>
              <a:rPr lang="en-US" dirty="0" smtClean="0">
                <a:latin typeface="Gotham Rounded Book" pitchFamily="50" charset="0"/>
              </a:rPr>
              <a:t>2012</a:t>
            </a:r>
          </a:p>
          <a:p>
            <a:pPr lvl="1"/>
            <a:r>
              <a:rPr lang="en-US" dirty="0" err="1" smtClean="0">
                <a:latin typeface="Gotham Rounded Book" pitchFamily="50" charset="0"/>
              </a:rPr>
              <a:t>Semnarea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contractelor</a:t>
            </a:r>
            <a:r>
              <a:rPr lang="en-US" dirty="0" smtClean="0">
                <a:latin typeface="Gotham Rounded Book" pitchFamily="50" charset="0"/>
              </a:rPr>
              <a:t> de </a:t>
            </a:r>
            <a:r>
              <a:rPr lang="en-US" dirty="0" err="1" smtClean="0">
                <a:latin typeface="Gotham Rounded Book" pitchFamily="50" charset="0"/>
              </a:rPr>
              <a:t>distributie</a:t>
            </a:r>
            <a:r>
              <a:rPr lang="en-US" dirty="0" smtClean="0">
                <a:latin typeface="Gotham Rounded Book" pitchFamily="50" charset="0"/>
              </a:rPr>
              <a:t> cu </a:t>
            </a:r>
            <a:r>
              <a:rPr lang="en-US" dirty="0" err="1" smtClean="0">
                <a:latin typeface="Gotham Rounded Book" pitchFamily="50" charset="0"/>
              </a:rPr>
              <a:t>furnizori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precum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Hame</a:t>
            </a:r>
            <a:r>
              <a:rPr lang="en-US" dirty="0">
                <a:latin typeface="Gotham Rounded Book" pitchFamily="50" charset="0"/>
              </a:rPr>
              <a:t>,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Kamis</a:t>
            </a:r>
            <a:r>
              <a:rPr lang="en-US" dirty="0" smtClean="0">
                <a:latin typeface="Gotham Rounded Book" pitchFamily="50" charset="0"/>
              </a:rPr>
              <a:t>, Orlando’s</a:t>
            </a:r>
          </a:p>
          <a:p>
            <a:pPr lvl="1"/>
            <a:r>
              <a:rPr lang="en-US" dirty="0" err="1" smtClean="0">
                <a:latin typeface="Gotham Rounded Book" pitchFamily="50" charset="0"/>
              </a:rPr>
              <a:t>Semnarea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contractului</a:t>
            </a:r>
            <a:r>
              <a:rPr lang="en-US" dirty="0" smtClean="0">
                <a:latin typeface="Gotham Rounded Book" pitchFamily="50" charset="0"/>
              </a:rPr>
              <a:t> de </a:t>
            </a:r>
            <a:r>
              <a:rPr lang="en-US" dirty="0" err="1" smtClean="0">
                <a:latin typeface="Gotham Rounded Book" pitchFamily="50" charset="0"/>
              </a:rPr>
              <a:t>distributie</a:t>
            </a:r>
            <a:r>
              <a:rPr lang="en-US" dirty="0" smtClean="0">
                <a:latin typeface="Gotham Rounded Book" pitchFamily="50" charset="0"/>
              </a:rPr>
              <a:t> cu </a:t>
            </a:r>
            <a:r>
              <a:rPr lang="en-US" dirty="0" err="1" smtClean="0">
                <a:latin typeface="Gotham Rounded Book" pitchFamily="50" charset="0"/>
              </a:rPr>
              <a:t>furnizorul</a:t>
            </a:r>
            <a:r>
              <a:rPr lang="en-US" dirty="0" smtClean="0">
                <a:latin typeface="Gotham Rounded Book" pitchFamily="50" charset="0"/>
              </a:rPr>
              <a:t> Kraft Foods </a:t>
            </a:r>
          </a:p>
          <a:p>
            <a:pPr lvl="1"/>
            <a:r>
              <a:rPr lang="en-US" dirty="0" err="1" smtClean="0">
                <a:latin typeface="Gotham Rounded Book" pitchFamily="50" charset="0"/>
              </a:rPr>
              <a:t>Infiintarea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diviziei</a:t>
            </a:r>
            <a:r>
              <a:rPr lang="en-US" dirty="0" smtClean="0">
                <a:latin typeface="Gotham Rounded Book" pitchFamily="50" charset="0"/>
              </a:rPr>
              <a:t> Nestle Vending in </a:t>
            </a:r>
            <a:r>
              <a:rPr lang="en-US" dirty="0" err="1" smtClean="0">
                <a:latin typeface="Gotham Rounded Book" pitchFamily="50" charset="0"/>
              </a:rPr>
              <a:t>municipiul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Bucuresti</a:t>
            </a:r>
            <a:endParaRPr lang="en-US" dirty="0">
              <a:latin typeface="Gotham Rounded Book" pitchFamily="50" charset="0"/>
            </a:endParaRPr>
          </a:p>
        </p:txBody>
      </p:sp>
      <p:pic>
        <p:nvPicPr>
          <p:cNvPr id="7" name="Picture 6" descr="C:\Users\Admin\Desktop\logo2.jpg"/>
          <p:cNvPicPr>
            <a:picLocks noChangeAspect="1" noChangeArrowheads="1"/>
          </p:cNvPicPr>
          <p:nvPr/>
        </p:nvPicPr>
        <p:blipFill>
          <a:blip r:embed="rId2" cstate="print"/>
          <a:srcRect l="3017" t="4364"/>
          <a:stretch>
            <a:fillRect/>
          </a:stretch>
        </p:blipFill>
        <p:spPr bwMode="auto">
          <a:xfrm>
            <a:off x="198783" y="198783"/>
            <a:ext cx="1490869" cy="1016524"/>
          </a:xfrm>
          <a:prstGeom prst="rect">
            <a:avLst/>
          </a:prstGeom>
          <a:noFill/>
        </p:spPr>
      </p:pic>
      <p:sp>
        <p:nvSpPr>
          <p:cNvPr id="8" name="Footer Placeholder 8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2890838" cy="360363"/>
          </a:xfrm>
          <a:noFill/>
        </p:spPr>
        <p:txBody>
          <a:bodyPr/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“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Mereu</a:t>
            </a:r>
            <a:r>
              <a:rPr lang="en-US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 in 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miscare</a:t>
            </a:r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Gotham Rounded Book" pitchFamily="50" charset="0"/>
              </a:rPr>
              <a:t>Istoric</a:t>
            </a:r>
            <a:endParaRPr lang="en-US" dirty="0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"Mereu in mișcare"</a:t>
            </a:r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E9C-9802-4604-9549-188BC96945E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Substituent conținut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o-RO" dirty="0" smtClean="0">
                <a:latin typeface="Gotham Rounded Book" pitchFamily="50" charset="0"/>
              </a:rPr>
              <a:t>201</a:t>
            </a:r>
            <a:r>
              <a:rPr lang="en-US" dirty="0" smtClean="0">
                <a:latin typeface="Gotham Rounded Book" pitchFamily="50" charset="0"/>
              </a:rPr>
              <a:t>3</a:t>
            </a:r>
            <a:endParaRPr lang="ro-RO" dirty="0">
              <a:latin typeface="Gotham Rounded Book" pitchFamily="50" charset="0"/>
            </a:endParaRPr>
          </a:p>
          <a:p>
            <a:pPr lvl="1"/>
            <a:r>
              <a:rPr lang="en-US" dirty="0" err="1" smtClean="0">
                <a:latin typeface="Gotham Rounded Book" pitchFamily="50" charset="0"/>
              </a:rPr>
              <a:t>Cresterea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>
                <a:latin typeface="Gotham Rounded Book" pitchFamily="50" charset="0"/>
              </a:rPr>
              <a:t>cifrei</a:t>
            </a:r>
            <a:r>
              <a:rPr lang="en-US" dirty="0">
                <a:latin typeface="Gotham Rounded Book" pitchFamily="50" charset="0"/>
              </a:rPr>
              <a:t> de </a:t>
            </a:r>
            <a:r>
              <a:rPr lang="en-US" dirty="0" err="1">
                <a:latin typeface="Gotham Rounded Book" pitchFamily="50" charset="0"/>
              </a:rPr>
              <a:t>afaceri</a:t>
            </a:r>
            <a:r>
              <a:rPr lang="en-US" dirty="0">
                <a:latin typeface="Gotham Rounded Book" pitchFamily="50" charset="0"/>
              </a:rPr>
              <a:t> </a:t>
            </a:r>
            <a:r>
              <a:rPr lang="en-US" dirty="0" smtClean="0">
                <a:latin typeface="Gotham Rounded Book" pitchFamily="50" charset="0"/>
              </a:rPr>
              <a:t>cu 3.2% vs</a:t>
            </a:r>
            <a:r>
              <a:rPr lang="en-US" dirty="0">
                <a:latin typeface="Gotham Rounded Book" pitchFamily="50" charset="0"/>
              </a:rPr>
              <a:t>. </a:t>
            </a:r>
            <a:r>
              <a:rPr lang="en-US" dirty="0" smtClean="0">
                <a:latin typeface="Gotham Rounded Book" pitchFamily="50" charset="0"/>
              </a:rPr>
              <a:t>2012</a:t>
            </a:r>
          </a:p>
          <a:p>
            <a:pPr lvl="1"/>
            <a:r>
              <a:rPr lang="en-US" dirty="0" err="1" smtClean="0">
                <a:latin typeface="Gotham Rounded Book" pitchFamily="50" charset="0"/>
              </a:rPr>
              <a:t>Sporirea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focusului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pe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canalele</a:t>
            </a:r>
            <a:r>
              <a:rPr lang="en-US" dirty="0" smtClean="0">
                <a:latin typeface="Gotham Rounded Book" pitchFamily="50" charset="0"/>
              </a:rPr>
              <a:t> alternative de </a:t>
            </a:r>
            <a:r>
              <a:rPr lang="en-US" dirty="0" err="1" smtClean="0">
                <a:latin typeface="Gotham Rounded Book" pitchFamily="50" charset="0"/>
              </a:rPr>
              <a:t>vanzare</a:t>
            </a:r>
            <a:r>
              <a:rPr lang="en-US" dirty="0" smtClean="0">
                <a:latin typeface="Gotham Rounded Book" pitchFamily="50" charset="0"/>
              </a:rPr>
              <a:t> – </a:t>
            </a:r>
            <a:r>
              <a:rPr lang="en-US" dirty="0" err="1" smtClean="0">
                <a:latin typeface="Gotham Rounded Book" pitchFamily="50" charset="0"/>
              </a:rPr>
              <a:t>exporturi</a:t>
            </a:r>
            <a:r>
              <a:rPr lang="en-US" dirty="0" smtClean="0">
                <a:latin typeface="Gotham Rounded Book" pitchFamily="50" charset="0"/>
              </a:rPr>
              <a:t>, online.</a:t>
            </a:r>
            <a:endParaRPr lang="en-US" dirty="0">
              <a:latin typeface="Gotham Rounded Book" pitchFamily="50" charset="0"/>
            </a:endParaRPr>
          </a:p>
          <a:p>
            <a:r>
              <a:rPr lang="en-US" dirty="0" smtClean="0">
                <a:latin typeface="Gotham Rounded Book" pitchFamily="50" charset="0"/>
              </a:rPr>
              <a:t>2014</a:t>
            </a:r>
          </a:p>
          <a:p>
            <a:pPr lvl="1"/>
            <a:r>
              <a:rPr lang="en-US" dirty="0" err="1" smtClean="0">
                <a:latin typeface="Gotham Rounded Book" pitchFamily="50" charset="0"/>
              </a:rPr>
              <a:t>Semnarea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contractului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>
                <a:latin typeface="Gotham Rounded Book" pitchFamily="50" charset="0"/>
              </a:rPr>
              <a:t>de </a:t>
            </a:r>
            <a:r>
              <a:rPr lang="en-US" dirty="0" err="1">
                <a:latin typeface="Gotham Rounded Book" pitchFamily="50" charset="0"/>
              </a:rPr>
              <a:t>distributie</a:t>
            </a:r>
            <a:r>
              <a:rPr lang="en-US" dirty="0">
                <a:latin typeface="Gotham Rounded Book" pitchFamily="50" charset="0"/>
              </a:rPr>
              <a:t> cu </a:t>
            </a:r>
            <a:r>
              <a:rPr lang="en-US" dirty="0" err="1" smtClean="0">
                <a:latin typeface="Gotham Rounded Book" pitchFamily="50" charset="0"/>
              </a:rPr>
              <a:t>furnizorul</a:t>
            </a:r>
            <a:r>
              <a:rPr lang="en-US" dirty="0" smtClean="0">
                <a:latin typeface="Gotham Rounded Book" pitchFamily="50" charset="0"/>
              </a:rPr>
              <a:t> de </a:t>
            </a:r>
            <a:r>
              <a:rPr lang="en-US" dirty="0" err="1" smtClean="0">
                <a:latin typeface="Gotham Rounded Book" pitchFamily="50" charset="0"/>
              </a:rPr>
              <a:t>tigari</a:t>
            </a:r>
            <a:r>
              <a:rPr lang="en-US" dirty="0" smtClean="0">
                <a:latin typeface="Gotham Rounded Book" pitchFamily="50" charset="0"/>
              </a:rPr>
              <a:t> JTI</a:t>
            </a:r>
          </a:p>
          <a:p>
            <a:pPr lvl="1"/>
            <a:r>
              <a:rPr lang="en-US" dirty="0" err="1" smtClean="0">
                <a:latin typeface="Gotham Rounded Book" pitchFamily="50" charset="0"/>
              </a:rPr>
              <a:t>Listarea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importurilor</a:t>
            </a:r>
            <a:r>
              <a:rPr lang="en-US" dirty="0" smtClean="0">
                <a:latin typeface="Gotham Rounded Book" pitchFamily="50" charset="0"/>
              </a:rPr>
              <a:t> DUO in International Key Accounts (</a:t>
            </a:r>
            <a:r>
              <a:rPr lang="en-US" dirty="0" err="1" smtClean="0">
                <a:latin typeface="Gotham Rounded Book" pitchFamily="50" charset="0"/>
              </a:rPr>
              <a:t>Kaufland</a:t>
            </a:r>
            <a:r>
              <a:rPr lang="en-US" dirty="0">
                <a:latin typeface="Gotham Rounded Book" pitchFamily="50" charset="0"/>
              </a:rPr>
              <a:t> </a:t>
            </a:r>
            <a:r>
              <a:rPr lang="en-US" dirty="0" smtClean="0">
                <a:latin typeface="Gotham Rounded Book" pitchFamily="50" charset="0"/>
              </a:rPr>
              <a:t>&amp; Real)</a:t>
            </a:r>
          </a:p>
          <a:p>
            <a:pPr lvl="1"/>
            <a:r>
              <a:rPr lang="en-US" dirty="0" err="1" smtClean="0">
                <a:latin typeface="Gotham Rounded Book" pitchFamily="50" charset="0"/>
              </a:rPr>
              <a:t>Extindere</a:t>
            </a:r>
            <a:r>
              <a:rPr lang="en-US" dirty="0" smtClean="0">
                <a:latin typeface="Gotham Rounded Book" pitchFamily="50" charset="0"/>
              </a:rPr>
              <a:t> la </a:t>
            </a:r>
            <a:r>
              <a:rPr lang="en-US" dirty="0" err="1" smtClean="0">
                <a:latin typeface="Gotham Rounded Book" pitchFamily="50" charset="0"/>
              </a:rPr>
              <a:t>nivel</a:t>
            </a:r>
            <a:r>
              <a:rPr lang="en-US" dirty="0" smtClean="0">
                <a:latin typeface="Gotham Rounded Book" pitchFamily="50" charset="0"/>
              </a:rPr>
              <a:t> national in </a:t>
            </a:r>
            <a:r>
              <a:rPr lang="en-US" dirty="0" err="1" smtClean="0">
                <a:latin typeface="Gotham Rounded Book" pitchFamily="50" charset="0"/>
              </a:rPr>
              <a:t>reteaua</a:t>
            </a:r>
            <a:r>
              <a:rPr lang="en-US" dirty="0" smtClean="0">
                <a:latin typeface="Gotham Rounded Book" pitchFamily="50" charset="0"/>
              </a:rPr>
              <a:t> de Gas Stations MOL Romania</a:t>
            </a:r>
          </a:p>
          <a:p>
            <a:r>
              <a:rPr lang="en-US" dirty="0" smtClean="0">
                <a:latin typeface="Gotham Rounded Book" pitchFamily="50" charset="0"/>
              </a:rPr>
              <a:t>2015</a:t>
            </a:r>
          </a:p>
          <a:p>
            <a:pPr lvl="1"/>
            <a:r>
              <a:rPr lang="en-US" sz="2100" dirty="0" err="1">
                <a:latin typeface="Gotham Rounded Book" pitchFamily="50" charset="0"/>
              </a:rPr>
              <a:t>Mentinerea</a:t>
            </a:r>
            <a:r>
              <a:rPr lang="en-US" sz="2100" dirty="0">
                <a:latin typeface="Gotham Rounded Book" pitchFamily="50" charset="0"/>
              </a:rPr>
              <a:t> </a:t>
            </a:r>
            <a:r>
              <a:rPr lang="en-US" sz="2100" dirty="0" err="1">
                <a:latin typeface="Gotham Rounded Book" pitchFamily="50" charset="0"/>
              </a:rPr>
              <a:t>focusului</a:t>
            </a:r>
            <a:r>
              <a:rPr lang="en-US" sz="2100" dirty="0">
                <a:latin typeface="Gotham Rounded Book" pitchFamily="50" charset="0"/>
              </a:rPr>
              <a:t> cu </a:t>
            </a:r>
            <a:r>
              <a:rPr lang="en-US" sz="2100" dirty="0" err="1">
                <a:latin typeface="Gotham Rounded Book" pitchFamily="50" charset="0"/>
              </a:rPr>
              <a:t>listarea</a:t>
            </a:r>
            <a:r>
              <a:rPr lang="en-US" sz="2100" dirty="0">
                <a:latin typeface="Gotham Rounded Book" pitchFamily="50" charset="0"/>
              </a:rPr>
              <a:t> </a:t>
            </a:r>
            <a:r>
              <a:rPr lang="en-US" sz="2100" dirty="0" err="1">
                <a:latin typeface="Gotham Rounded Book" pitchFamily="50" charset="0"/>
              </a:rPr>
              <a:t>importurilor</a:t>
            </a:r>
            <a:r>
              <a:rPr lang="en-US" sz="2100" dirty="0">
                <a:latin typeface="Gotham Rounded Book" pitchFamily="50" charset="0"/>
              </a:rPr>
              <a:t> DUO in IKA. </a:t>
            </a:r>
            <a:r>
              <a:rPr lang="en-US" sz="2100" dirty="0" err="1">
                <a:latin typeface="Gotham Rounded Book" pitchFamily="50" charset="0"/>
              </a:rPr>
              <a:t>Semnarea</a:t>
            </a:r>
            <a:r>
              <a:rPr lang="en-US" sz="2100" dirty="0">
                <a:latin typeface="Gotham Rounded Book" pitchFamily="50" charset="0"/>
              </a:rPr>
              <a:t> </a:t>
            </a:r>
            <a:r>
              <a:rPr lang="en-US" sz="2100" dirty="0" err="1">
                <a:latin typeface="Gotham Rounded Book" pitchFamily="50" charset="0"/>
              </a:rPr>
              <a:t>contractelor</a:t>
            </a:r>
            <a:r>
              <a:rPr lang="en-US" sz="2100" dirty="0">
                <a:latin typeface="Gotham Rounded Book" pitchFamily="50" charset="0"/>
              </a:rPr>
              <a:t> de </a:t>
            </a:r>
            <a:r>
              <a:rPr lang="en-US" sz="2100" dirty="0" err="1">
                <a:latin typeface="Gotham Rounded Book" pitchFamily="50" charset="0"/>
              </a:rPr>
              <a:t>colaborare</a:t>
            </a:r>
            <a:r>
              <a:rPr lang="en-US" sz="2100" dirty="0">
                <a:latin typeface="Gotham Rounded Book" pitchFamily="50" charset="0"/>
              </a:rPr>
              <a:t> cu </a:t>
            </a:r>
            <a:r>
              <a:rPr lang="en-US" sz="2100" dirty="0" err="1">
                <a:latin typeface="Gotham Rounded Book" pitchFamily="50" charset="0"/>
              </a:rPr>
              <a:t>Auchan</a:t>
            </a:r>
            <a:r>
              <a:rPr lang="en-US" sz="2100" dirty="0">
                <a:latin typeface="Gotham Rounded Book" pitchFamily="50" charset="0"/>
              </a:rPr>
              <a:t> Romania &amp; Carrefour Romania</a:t>
            </a:r>
          </a:p>
          <a:p>
            <a:pPr lvl="1"/>
            <a:r>
              <a:rPr lang="en-US" sz="2100" dirty="0" err="1">
                <a:latin typeface="Gotham Rounded Book" pitchFamily="50" charset="0"/>
              </a:rPr>
              <a:t>Mutarea</a:t>
            </a:r>
            <a:r>
              <a:rPr lang="en-US" sz="2100" dirty="0">
                <a:latin typeface="Gotham Rounded Book" pitchFamily="50" charset="0"/>
              </a:rPr>
              <a:t> </a:t>
            </a:r>
            <a:r>
              <a:rPr lang="en-US" sz="2100" dirty="0" err="1">
                <a:latin typeface="Gotham Rounded Book" pitchFamily="50" charset="0"/>
              </a:rPr>
              <a:t>focusului</a:t>
            </a:r>
            <a:r>
              <a:rPr lang="en-US" sz="2100" dirty="0">
                <a:latin typeface="Gotham Rounded Book" pitchFamily="50" charset="0"/>
              </a:rPr>
              <a:t> de </a:t>
            </a:r>
            <a:r>
              <a:rPr lang="en-US" sz="2100" dirty="0" err="1">
                <a:latin typeface="Gotham Rounded Book" pitchFamily="50" charset="0"/>
              </a:rPr>
              <a:t>pe</a:t>
            </a:r>
            <a:r>
              <a:rPr lang="en-US" sz="2100" dirty="0">
                <a:latin typeface="Gotham Rounded Book" pitchFamily="50" charset="0"/>
              </a:rPr>
              <a:t> </a:t>
            </a:r>
            <a:r>
              <a:rPr lang="en-US" sz="2100" dirty="0" err="1">
                <a:latin typeface="Gotham Rounded Book" pitchFamily="50" charset="0"/>
              </a:rPr>
              <a:t>cifra</a:t>
            </a:r>
            <a:r>
              <a:rPr lang="en-US" sz="2100" dirty="0">
                <a:latin typeface="Gotham Rounded Book" pitchFamily="50" charset="0"/>
              </a:rPr>
              <a:t> de </a:t>
            </a:r>
            <a:r>
              <a:rPr lang="en-US" sz="2100" dirty="0" err="1">
                <a:latin typeface="Gotham Rounded Book" pitchFamily="50" charset="0"/>
              </a:rPr>
              <a:t>afaceri</a:t>
            </a:r>
            <a:r>
              <a:rPr lang="en-US" sz="2100" dirty="0">
                <a:latin typeface="Gotham Rounded Book" pitchFamily="50" charset="0"/>
              </a:rPr>
              <a:t> </a:t>
            </a:r>
            <a:r>
              <a:rPr lang="en-US" sz="2100" dirty="0" err="1">
                <a:latin typeface="Gotham Rounded Book" pitchFamily="50" charset="0"/>
              </a:rPr>
              <a:t>pe</a:t>
            </a:r>
            <a:r>
              <a:rPr lang="en-US" sz="2100" dirty="0">
                <a:latin typeface="Gotham Rounded Book" pitchFamily="50" charset="0"/>
              </a:rPr>
              <a:t> </a:t>
            </a:r>
            <a:r>
              <a:rPr lang="en-US" sz="2100" dirty="0" err="1">
                <a:latin typeface="Gotham Rounded Book" pitchFamily="50" charset="0"/>
              </a:rPr>
              <a:t>profitabilitate</a:t>
            </a:r>
            <a:r>
              <a:rPr lang="en-US" sz="2100" dirty="0">
                <a:latin typeface="Gotham Rounded Book" pitchFamily="50" charset="0"/>
              </a:rPr>
              <a:t>. </a:t>
            </a:r>
            <a:r>
              <a:rPr lang="en-US" sz="2100" dirty="0" err="1">
                <a:latin typeface="Gotham Rounded Book" pitchFamily="50" charset="0"/>
              </a:rPr>
              <a:t>Astfel</a:t>
            </a:r>
            <a:r>
              <a:rPr lang="en-US" sz="2100" dirty="0">
                <a:latin typeface="Gotham Rounded Book" pitchFamily="50" charset="0"/>
              </a:rPr>
              <a:t>, </a:t>
            </a:r>
            <a:r>
              <a:rPr lang="en-US" sz="2100" dirty="0" err="1">
                <a:latin typeface="Gotham Rounded Book" pitchFamily="50" charset="0"/>
              </a:rPr>
              <a:t>profitabilitatea</a:t>
            </a:r>
            <a:r>
              <a:rPr lang="en-US" sz="2100" dirty="0">
                <a:latin typeface="Gotham Rounded Book" pitchFamily="50" charset="0"/>
              </a:rPr>
              <a:t> a </a:t>
            </a:r>
            <a:r>
              <a:rPr lang="en-US" sz="2100" dirty="0" err="1">
                <a:latin typeface="Gotham Rounded Book" pitchFamily="50" charset="0"/>
              </a:rPr>
              <a:t>crescut</a:t>
            </a:r>
            <a:r>
              <a:rPr lang="en-US" sz="2100" dirty="0">
                <a:latin typeface="Gotham Rounded Book" pitchFamily="50" charset="0"/>
              </a:rPr>
              <a:t> vs </a:t>
            </a:r>
            <a:r>
              <a:rPr lang="en-US" sz="2100" dirty="0" err="1">
                <a:latin typeface="Gotham Rounded Book" pitchFamily="50" charset="0"/>
              </a:rPr>
              <a:t>anul</a:t>
            </a:r>
            <a:r>
              <a:rPr lang="en-US" sz="2100" dirty="0">
                <a:latin typeface="Gotham Rounded Book" pitchFamily="50" charset="0"/>
              </a:rPr>
              <a:t> precedent </a:t>
            </a:r>
            <a:r>
              <a:rPr lang="en-US" sz="2100" dirty="0" err="1">
                <a:latin typeface="Gotham Rounded Book" pitchFamily="50" charset="0"/>
              </a:rPr>
              <a:t>prin</a:t>
            </a:r>
            <a:r>
              <a:rPr lang="en-US" sz="2100" dirty="0">
                <a:latin typeface="Gotham Rounded Book" pitchFamily="50" charset="0"/>
              </a:rPr>
              <a:t> </a:t>
            </a:r>
            <a:r>
              <a:rPr lang="en-US" sz="2100" dirty="0" err="1">
                <a:latin typeface="Gotham Rounded Book" pitchFamily="50" charset="0"/>
              </a:rPr>
              <a:t>optimizarea</a:t>
            </a:r>
            <a:r>
              <a:rPr lang="en-US" sz="2100" dirty="0">
                <a:latin typeface="Gotham Rounded Book" pitchFamily="50" charset="0"/>
              </a:rPr>
              <a:t> </a:t>
            </a:r>
            <a:r>
              <a:rPr lang="en-US" sz="2100" dirty="0" err="1">
                <a:latin typeface="Gotham Rounded Book" pitchFamily="50" charset="0"/>
              </a:rPr>
              <a:t>costurilor</a:t>
            </a:r>
            <a:r>
              <a:rPr lang="en-US" sz="2100" dirty="0">
                <a:latin typeface="Gotham Rounded Book" pitchFamily="50" charset="0"/>
              </a:rPr>
              <a:t> </a:t>
            </a:r>
            <a:r>
              <a:rPr lang="en-US" sz="2100" dirty="0" err="1">
                <a:latin typeface="Gotham Rounded Book" pitchFamily="50" charset="0"/>
              </a:rPr>
              <a:t>si</a:t>
            </a:r>
            <a:r>
              <a:rPr lang="en-US" sz="2100" dirty="0">
                <a:latin typeface="Gotham Rounded Book" pitchFamily="50" charset="0"/>
              </a:rPr>
              <a:t> </a:t>
            </a:r>
            <a:r>
              <a:rPr lang="en-US" sz="2100" dirty="0" err="1">
                <a:latin typeface="Gotham Rounded Book" pitchFamily="50" charset="0"/>
              </a:rPr>
              <a:t>eficientizarea</a:t>
            </a:r>
            <a:r>
              <a:rPr lang="en-US" sz="2100" dirty="0">
                <a:latin typeface="Gotham Rounded Book" pitchFamily="50" charset="0"/>
              </a:rPr>
              <a:t> </a:t>
            </a:r>
            <a:r>
              <a:rPr lang="en-US" sz="2100" dirty="0" err="1">
                <a:latin typeface="Gotham Rounded Book" pitchFamily="50" charset="0"/>
              </a:rPr>
              <a:t>companiei</a:t>
            </a:r>
            <a:r>
              <a:rPr lang="en-US" sz="2100" dirty="0">
                <a:latin typeface="Gotham Rounded Book" pitchFamily="50" charset="0"/>
              </a:rPr>
              <a:t>. </a:t>
            </a:r>
            <a:r>
              <a:rPr lang="en-US" sz="2100" dirty="0" err="1">
                <a:latin typeface="Gotham Rounded Book" pitchFamily="50" charset="0"/>
              </a:rPr>
              <a:t>Cifra</a:t>
            </a:r>
            <a:r>
              <a:rPr lang="en-US" sz="2100" dirty="0">
                <a:latin typeface="Gotham Rounded Book" pitchFamily="50" charset="0"/>
              </a:rPr>
              <a:t> de </a:t>
            </a:r>
            <a:r>
              <a:rPr lang="en-US" sz="2100" dirty="0" err="1">
                <a:latin typeface="Gotham Rounded Book" pitchFamily="50" charset="0"/>
              </a:rPr>
              <a:t>afaceri</a:t>
            </a:r>
            <a:r>
              <a:rPr lang="en-US" sz="2100" dirty="0">
                <a:latin typeface="Gotham Rounded Book" pitchFamily="50" charset="0"/>
              </a:rPr>
              <a:t> a </a:t>
            </a:r>
            <a:r>
              <a:rPr lang="en-US" sz="2100" dirty="0" err="1">
                <a:latin typeface="Gotham Rounded Book" pitchFamily="50" charset="0"/>
              </a:rPr>
              <a:t>scazut</a:t>
            </a:r>
            <a:r>
              <a:rPr lang="en-US" sz="2100" dirty="0">
                <a:latin typeface="Gotham Rounded Book" pitchFamily="50" charset="0"/>
              </a:rPr>
              <a:t> cu 17% vs 2014, </a:t>
            </a:r>
            <a:r>
              <a:rPr lang="en-US" sz="2100" dirty="0" err="1">
                <a:latin typeface="Gotham Rounded Book" pitchFamily="50" charset="0"/>
              </a:rPr>
              <a:t>motivul</a:t>
            </a:r>
            <a:r>
              <a:rPr lang="en-US" sz="2100" dirty="0">
                <a:latin typeface="Gotham Rounded Book" pitchFamily="50" charset="0"/>
              </a:rPr>
              <a:t> principal </a:t>
            </a:r>
            <a:r>
              <a:rPr lang="en-US" sz="2100" dirty="0" err="1">
                <a:latin typeface="Gotham Rounded Book" pitchFamily="50" charset="0"/>
              </a:rPr>
              <a:t>fiind</a:t>
            </a:r>
            <a:r>
              <a:rPr lang="en-US" sz="2100" dirty="0">
                <a:latin typeface="Gotham Rounded Book" pitchFamily="50" charset="0"/>
              </a:rPr>
              <a:t> </a:t>
            </a:r>
            <a:r>
              <a:rPr lang="en-US" sz="2100" dirty="0" err="1">
                <a:latin typeface="Gotham Rounded Book" pitchFamily="50" charset="0"/>
              </a:rPr>
              <a:t>renuntarea</a:t>
            </a:r>
            <a:r>
              <a:rPr lang="en-US" sz="2100" dirty="0">
                <a:latin typeface="Gotham Rounded Book" pitchFamily="50" charset="0"/>
              </a:rPr>
              <a:t> la </a:t>
            </a:r>
            <a:r>
              <a:rPr lang="en-US" sz="2100" dirty="0" err="1">
                <a:latin typeface="Gotham Rounded Book" pitchFamily="50" charset="0"/>
              </a:rPr>
              <a:t>partenerii</a:t>
            </a:r>
            <a:r>
              <a:rPr lang="en-US" sz="2100" dirty="0">
                <a:latin typeface="Gotham Rounded Book" pitchFamily="50" charset="0"/>
              </a:rPr>
              <a:t> care </a:t>
            </a:r>
            <a:r>
              <a:rPr lang="en-US" sz="2100" dirty="0" err="1">
                <a:latin typeface="Gotham Rounded Book" pitchFamily="50" charset="0"/>
              </a:rPr>
              <a:t>aduceau</a:t>
            </a:r>
            <a:r>
              <a:rPr lang="en-US" sz="2100" dirty="0">
                <a:latin typeface="Gotham Rounded Book" pitchFamily="50" charset="0"/>
              </a:rPr>
              <a:t> </a:t>
            </a:r>
            <a:r>
              <a:rPr lang="en-US" sz="2100" dirty="0" err="1">
                <a:latin typeface="Gotham Rounded Book" pitchFamily="50" charset="0"/>
              </a:rPr>
              <a:t>cifra</a:t>
            </a:r>
            <a:r>
              <a:rPr lang="en-US" sz="2100" dirty="0">
                <a:latin typeface="Gotham Rounded Book" pitchFamily="50" charset="0"/>
              </a:rPr>
              <a:t> de </a:t>
            </a:r>
            <a:r>
              <a:rPr lang="en-US" sz="2100" dirty="0" err="1">
                <a:latin typeface="Gotham Rounded Book" pitchFamily="50" charset="0"/>
              </a:rPr>
              <a:t>afaceri</a:t>
            </a:r>
            <a:r>
              <a:rPr lang="en-US" sz="2100" dirty="0">
                <a:latin typeface="Gotham Rounded Book" pitchFamily="50" charset="0"/>
              </a:rPr>
              <a:t>, </a:t>
            </a:r>
            <a:r>
              <a:rPr lang="en-US" sz="2100" dirty="0" err="1">
                <a:latin typeface="Gotham Rounded Book" pitchFamily="50" charset="0"/>
              </a:rPr>
              <a:t>dar</a:t>
            </a:r>
            <a:r>
              <a:rPr lang="en-US" sz="2100" dirty="0">
                <a:latin typeface="Gotham Rounded Book" pitchFamily="50" charset="0"/>
              </a:rPr>
              <a:t> nu </a:t>
            </a:r>
            <a:r>
              <a:rPr lang="en-US" sz="2100" dirty="0" err="1">
                <a:latin typeface="Gotham Rounded Book" pitchFamily="50" charset="0"/>
              </a:rPr>
              <a:t>si</a:t>
            </a:r>
            <a:r>
              <a:rPr lang="en-US" sz="2100" dirty="0">
                <a:latin typeface="Gotham Rounded Book" pitchFamily="50" charset="0"/>
              </a:rPr>
              <a:t> profit.</a:t>
            </a:r>
          </a:p>
          <a:p>
            <a:pPr lvl="1"/>
            <a:r>
              <a:rPr lang="en-US" sz="2100" dirty="0" err="1">
                <a:latin typeface="Gotham Rounded Book" pitchFamily="50" charset="0"/>
              </a:rPr>
              <a:t>Semnarea</a:t>
            </a:r>
            <a:r>
              <a:rPr lang="en-US" sz="2100" dirty="0">
                <a:latin typeface="Gotham Rounded Book" pitchFamily="50" charset="0"/>
              </a:rPr>
              <a:t> </a:t>
            </a:r>
            <a:r>
              <a:rPr lang="en-US" sz="2100" dirty="0" err="1">
                <a:latin typeface="Gotham Rounded Book" pitchFamily="50" charset="0"/>
              </a:rPr>
              <a:t>contractelor</a:t>
            </a:r>
            <a:r>
              <a:rPr lang="en-US" sz="2100" dirty="0">
                <a:latin typeface="Gotham Rounded Book" pitchFamily="50" charset="0"/>
              </a:rPr>
              <a:t> de </a:t>
            </a:r>
            <a:r>
              <a:rPr lang="en-US" sz="2100" dirty="0" err="1">
                <a:latin typeface="Gotham Rounded Book" pitchFamily="50" charset="0"/>
              </a:rPr>
              <a:t>distributie</a:t>
            </a:r>
            <a:r>
              <a:rPr lang="en-US" sz="2100" dirty="0">
                <a:latin typeface="Gotham Rounded Book" pitchFamily="50" charset="0"/>
              </a:rPr>
              <a:t> </a:t>
            </a:r>
            <a:r>
              <a:rPr lang="en-US" sz="2100" dirty="0" err="1">
                <a:latin typeface="Gotham Rounded Book" pitchFamily="50" charset="0"/>
              </a:rPr>
              <a:t>pentru</a:t>
            </a:r>
            <a:r>
              <a:rPr lang="en-US" sz="2100" dirty="0">
                <a:latin typeface="Gotham Rounded Book" pitchFamily="50" charset="0"/>
              </a:rPr>
              <a:t> </a:t>
            </a:r>
            <a:r>
              <a:rPr lang="en-US" sz="2100" dirty="0" err="1">
                <a:latin typeface="Gotham Rounded Book" pitchFamily="50" charset="0"/>
              </a:rPr>
              <a:t>Bucuresti</a:t>
            </a:r>
            <a:r>
              <a:rPr lang="en-US" sz="2100" dirty="0">
                <a:latin typeface="Gotham Rounded Book" pitchFamily="50" charset="0"/>
              </a:rPr>
              <a:t> cu </a:t>
            </a:r>
            <a:r>
              <a:rPr lang="en-US" sz="2100" dirty="0" err="1">
                <a:latin typeface="Gotham Rounded Book" pitchFamily="50" charset="0"/>
              </a:rPr>
              <a:t>producatorii</a:t>
            </a:r>
            <a:r>
              <a:rPr lang="en-US" sz="2100" dirty="0">
                <a:latin typeface="Gotham Rounded Book" pitchFamily="50" charset="0"/>
              </a:rPr>
              <a:t> CIO </a:t>
            </a:r>
            <a:r>
              <a:rPr lang="en-US" sz="2100" dirty="0" err="1">
                <a:latin typeface="Gotham Rounded Book" pitchFamily="50" charset="0"/>
              </a:rPr>
              <a:t>si</a:t>
            </a:r>
            <a:r>
              <a:rPr lang="en-US" sz="2100" dirty="0">
                <a:latin typeface="Gotham Rounded Book" pitchFamily="50" charset="0"/>
              </a:rPr>
              <a:t> </a:t>
            </a:r>
            <a:r>
              <a:rPr lang="en-US" sz="2100" dirty="0" err="1" smtClean="0">
                <a:latin typeface="Gotham Rounded Book" pitchFamily="50" charset="0"/>
              </a:rPr>
              <a:t>Terrabisco</a:t>
            </a:r>
            <a:endParaRPr lang="en-US" sz="2100" dirty="0" smtClean="0">
              <a:latin typeface="Gotham Rounded Book" pitchFamily="50" charset="0"/>
            </a:endParaRPr>
          </a:p>
        </p:txBody>
      </p:sp>
      <p:pic>
        <p:nvPicPr>
          <p:cNvPr id="6" name="Picture 6" descr="C:\Users\Admin\Desktop\logo2.jpg"/>
          <p:cNvPicPr>
            <a:picLocks noChangeAspect="1" noChangeArrowheads="1"/>
          </p:cNvPicPr>
          <p:nvPr/>
        </p:nvPicPr>
        <p:blipFill>
          <a:blip r:embed="rId2" cstate="print"/>
          <a:srcRect l="3017" t="4364"/>
          <a:stretch>
            <a:fillRect/>
          </a:stretch>
        </p:blipFill>
        <p:spPr bwMode="auto">
          <a:xfrm>
            <a:off x="198783" y="198783"/>
            <a:ext cx="1490869" cy="10165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641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Gotham Rounded Book" pitchFamily="50" charset="0"/>
              </a:rPr>
              <a:t>Istoric</a:t>
            </a:r>
            <a:endParaRPr lang="en-US" dirty="0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"Mereu in mișcare"</a:t>
            </a:r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E9C-9802-4604-9549-188BC96945E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Substituent conținut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o-RO" dirty="0" smtClean="0">
                <a:latin typeface="Gotham Rounded Book" pitchFamily="50" charset="0"/>
              </a:rPr>
              <a:t>201</a:t>
            </a:r>
            <a:r>
              <a:rPr lang="en-US" dirty="0" smtClean="0">
                <a:latin typeface="Gotham Rounded Book" pitchFamily="50" charset="0"/>
              </a:rPr>
              <a:t>6</a:t>
            </a:r>
            <a:endParaRPr lang="ro-RO" dirty="0" smtClean="0">
              <a:latin typeface="Gotham Rounded Book" pitchFamily="50" charset="0"/>
            </a:endParaRPr>
          </a:p>
          <a:p>
            <a:pPr lvl="1"/>
            <a:r>
              <a:rPr lang="en-US" sz="2400" dirty="0" err="1" smtClean="0">
                <a:latin typeface="Gotham Rounded Book" pitchFamily="50" charset="0"/>
              </a:rPr>
              <a:t>Cresterea</a:t>
            </a:r>
            <a:r>
              <a:rPr lang="en-US" sz="2400" dirty="0" smtClean="0">
                <a:latin typeface="Gotham Rounded Book" pitchFamily="50" charset="0"/>
              </a:rPr>
              <a:t> </a:t>
            </a:r>
            <a:r>
              <a:rPr lang="en-US" sz="2400" dirty="0" err="1" smtClean="0">
                <a:latin typeface="Gotham Rounded Book" pitchFamily="50" charset="0"/>
              </a:rPr>
              <a:t>cifrei</a:t>
            </a:r>
            <a:r>
              <a:rPr lang="en-US" sz="2400" dirty="0" smtClean="0">
                <a:latin typeface="Gotham Rounded Book" pitchFamily="50" charset="0"/>
              </a:rPr>
              <a:t> de </a:t>
            </a:r>
            <a:r>
              <a:rPr lang="en-US" sz="2400" dirty="0" err="1" smtClean="0">
                <a:latin typeface="Gotham Rounded Book" pitchFamily="50" charset="0"/>
              </a:rPr>
              <a:t>importuri</a:t>
            </a:r>
            <a:r>
              <a:rPr lang="en-US" sz="2400" dirty="0" smtClean="0">
                <a:latin typeface="Gotham Rounded Book" pitchFamily="50" charset="0"/>
              </a:rPr>
              <a:t> cu 84% </a:t>
            </a:r>
            <a:r>
              <a:rPr lang="en-US" sz="2400" dirty="0" err="1" smtClean="0">
                <a:latin typeface="Gotham Rounded Book" pitchFamily="50" charset="0"/>
              </a:rPr>
              <a:t>vs</a:t>
            </a:r>
            <a:r>
              <a:rPr lang="en-US" sz="2400" dirty="0" smtClean="0">
                <a:latin typeface="Gotham Rounded Book" pitchFamily="50" charset="0"/>
              </a:rPr>
              <a:t> </a:t>
            </a:r>
            <a:r>
              <a:rPr lang="en-US" sz="2400" dirty="0" err="1" smtClean="0">
                <a:latin typeface="Gotham Rounded Book" pitchFamily="50" charset="0"/>
              </a:rPr>
              <a:t>anul</a:t>
            </a:r>
            <a:r>
              <a:rPr lang="en-US" sz="2400" dirty="0" smtClean="0">
                <a:latin typeface="Gotham Rounded Book" pitchFamily="50" charset="0"/>
              </a:rPr>
              <a:t> precedent</a:t>
            </a:r>
          </a:p>
          <a:p>
            <a:pPr lvl="1"/>
            <a:r>
              <a:rPr lang="en-US" sz="2400" dirty="0" err="1" smtClean="0">
                <a:latin typeface="Gotham Rounded Book" pitchFamily="50" charset="0"/>
              </a:rPr>
              <a:t>Cresterea</a:t>
            </a:r>
            <a:r>
              <a:rPr lang="en-US" sz="2400" dirty="0" smtClean="0">
                <a:latin typeface="Gotham Rounded Book" pitchFamily="50" charset="0"/>
              </a:rPr>
              <a:t> </a:t>
            </a:r>
            <a:r>
              <a:rPr lang="en-US" sz="2400" dirty="0" err="1" smtClean="0">
                <a:latin typeface="Gotham Rounded Book" pitchFamily="50" charset="0"/>
              </a:rPr>
              <a:t>cifrei</a:t>
            </a:r>
            <a:r>
              <a:rPr lang="en-US" sz="2400" dirty="0" smtClean="0">
                <a:latin typeface="Gotham Rounded Book" pitchFamily="50" charset="0"/>
              </a:rPr>
              <a:t> de </a:t>
            </a:r>
            <a:r>
              <a:rPr lang="en-US" sz="2400" dirty="0" err="1" smtClean="0">
                <a:latin typeface="Gotham Rounded Book" pitchFamily="50" charset="0"/>
              </a:rPr>
              <a:t>afaceri</a:t>
            </a:r>
            <a:r>
              <a:rPr lang="en-US" sz="2400" dirty="0" smtClean="0">
                <a:latin typeface="Gotham Rounded Book" pitchFamily="50" charset="0"/>
              </a:rPr>
              <a:t> cu 6.5% </a:t>
            </a:r>
            <a:r>
              <a:rPr lang="en-US" sz="2400" dirty="0" err="1" smtClean="0">
                <a:latin typeface="Gotham Rounded Book" pitchFamily="50" charset="0"/>
              </a:rPr>
              <a:t>vs</a:t>
            </a:r>
            <a:r>
              <a:rPr lang="en-US" sz="2400" dirty="0" smtClean="0">
                <a:latin typeface="Gotham Rounded Book" pitchFamily="50" charset="0"/>
              </a:rPr>
              <a:t> </a:t>
            </a:r>
            <a:r>
              <a:rPr lang="en-US" sz="2400" dirty="0" err="1" smtClean="0">
                <a:latin typeface="Gotham Rounded Book" pitchFamily="50" charset="0"/>
              </a:rPr>
              <a:t>anul</a:t>
            </a:r>
            <a:r>
              <a:rPr lang="en-US" sz="2400" dirty="0" smtClean="0">
                <a:latin typeface="Gotham Rounded Book" pitchFamily="50" charset="0"/>
              </a:rPr>
              <a:t> precedent</a:t>
            </a:r>
          </a:p>
          <a:p>
            <a:pPr lvl="1"/>
            <a:r>
              <a:rPr lang="en-US" sz="2400" dirty="0" err="1" smtClean="0">
                <a:latin typeface="Gotham Rounded Book" pitchFamily="50" charset="0"/>
              </a:rPr>
              <a:t>Semnarea</a:t>
            </a:r>
            <a:r>
              <a:rPr lang="en-US" sz="2400" dirty="0" smtClean="0">
                <a:latin typeface="Gotham Rounded Book" pitchFamily="50" charset="0"/>
              </a:rPr>
              <a:t> a </a:t>
            </a:r>
            <a:r>
              <a:rPr lang="en-US" sz="2400" dirty="0" err="1" smtClean="0">
                <a:latin typeface="Gotham Rounded Book" pitchFamily="50" charset="0"/>
              </a:rPr>
              <a:t>noi</a:t>
            </a:r>
            <a:r>
              <a:rPr lang="en-US" sz="2400" dirty="0" smtClean="0">
                <a:latin typeface="Gotham Rounded Book" pitchFamily="50" charset="0"/>
              </a:rPr>
              <a:t> </a:t>
            </a:r>
            <a:r>
              <a:rPr lang="en-US" sz="2400" dirty="0" err="1" smtClean="0">
                <a:latin typeface="Gotham Rounded Book" pitchFamily="50" charset="0"/>
              </a:rPr>
              <a:t>contracte</a:t>
            </a:r>
            <a:r>
              <a:rPr lang="en-US" sz="2400" dirty="0" smtClean="0">
                <a:latin typeface="Gotham Rounded Book" pitchFamily="50" charset="0"/>
              </a:rPr>
              <a:t> cu </a:t>
            </a:r>
            <a:r>
              <a:rPr lang="en-US" sz="2400" dirty="0" err="1" smtClean="0">
                <a:latin typeface="Gotham Rounded Book" pitchFamily="50" charset="0"/>
              </a:rPr>
              <a:t>Pambac</a:t>
            </a:r>
            <a:r>
              <a:rPr lang="en-US" sz="2400" dirty="0" smtClean="0">
                <a:latin typeface="Gotham Rounded Book" pitchFamily="50" charset="0"/>
              </a:rPr>
              <a:t> </a:t>
            </a:r>
            <a:r>
              <a:rPr lang="en-US" sz="2400" dirty="0" err="1" smtClean="0">
                <a:latin typeface="Gotham Rounded Book" pitchFamily="50" charset="0"/>
              </a:rPr>
              <a:t>si</a:t>
            </a:r>
            <a:r>
              <a:rPr lang="en-US" sz="2400" dirty="0" smtClean="0">
                <a:latin typeface="Gotham Rounded Book" pitchFamily="50" charset="0"/>
              </a:rPr>
              <a:t> </a:t>
            </a:r>
            <a:r>
              <a:rPr lang="en-US" sz="2400" dirty="0" err="1" smtClean="0">
                <a:latin typeface="Gotham Rounded Book" pitchFamily="50" charset="0"/>
              </a:rPr>
              <a:t>Annabella</a:t>
            </a:r>
            <a:endParaRPr lang="en-US" sz="2400" dirty="0" smtClean="0">
              <a:latin typeface="Gotham Rounded Book" pitchFamily="50" charset="0"/>
            </a:endParaRPr>
          </a:p>
          <a:p>
            <a:pPr lvl="1"/>
            <a:r>
              <a:rPr lang="en-US" sz="2400" dirty="0" err="1" smtClean="0">
                <a:latin typeface="Gotham Rounded Book" pitchFamily="50" charset="0"/>
              </a:rPr>
              <a:t>Mentinerea</a:t>
            </a:r>
            <a:r>
              <a:rPr lang="en-US" sz="2400" dirty="0" smtClean="0">
                <a:latin typeface="Gotham Rounded Book" pitchFamily="50" charset="0"/>
              </a:rPr>
              <a:t> </a:t>
            </a:r>
            <a:r>
              <a:rPr lang="en-US" sz="2400" dirty="0" err="1" smtClean="0">
                <a:latin typeface="Gotham Rounded Book" pitchFamily="50" charset="0"/>
              </a:rPr>
              <a:t>focusului</a:t>
            </a:r>
            <a:r>
              <a:rPr lang="en-US" sz="2400" dirty="0" smtClean="0">
                <a:latin typeface="Gotham Rounded Book" pitchFamily="50" charset="0"/>
              </a:rPr>
              <a:t> </a:t>
            </a:r>
            <a:r>
              <a:rPr lang="en-US" sz="2400" dirty="0" err="1" smtClean="0">
                <a:latin typeface="Gotham Rounded Book" pitchFamily="50" charset="0"/>
              </a:rPr>
              <a:t>pe</a:t>
            </a:r>
            <a:r>
              <a:rPr lang="en-US" sz="2400" dirty="0" smtClean="0">
                <a:latin typeface="Gotham Rounded Book" pitchFamily="50" charset="0"/>
              </a:rPr>
              <a:t> </a:t>
            </a:r>
            <a:r>
              <a:rPr lang="en-US" sz="2400" dirty="0" err="1" smtClean="0">
                <a:latin typeface="Gotham Rounded Book" pitchFamily="50" charset="0"/>
              </a:rPr>
              <a:t>profitabilitate</a:t>
            </a:r>
            <a:r>
              <a:rPr lang="en-US" sz="2400" dirty="0" smtClean="0">
                <a:latin typeface="Gotham Rounded Book" pitchFamily="50" charset="0"/>
              </a:rPr>
              <a:t> </a:t>
            </a:r>
            <a:r>
              <a:rPr lang="en-US" sz="2400" dirty="0" err="1" smtClean="0">
                <a:latin typeface="Gotham Rounded Book" pitchFamily="50" charset="0"/>
              </a:rPr>
              <a:t>si</a:t>
            </a:r>
            <a:r>
              <a:rPr lang="en-US" sz="2400" dirty="0" smtClean="0">
                <a:latin typeface="Gotham Rounded Book" pitchFamily="50" charset="0"/>
              </a:rPr>
              <a:t> </a:t>
            </a:r>
            <a:r>
              <a:rPr lang="en-US" sz="2400" dirty="0" err="1" smtClean="0">
                <a:latin typeface="Gotham Rounded Book" pitchFamily="50" charset="0"/>
              </a:rPr>
              <a:t>pe</a:t>
            </a:r>
            <a:r>
              <a:rPr lang="en-US" sz="2400" dirty="0" smtClean="0">
                <a:latin typeface="Gotham Rounded Book" pitchFamily="50" charset="0"/>
              </a:rPr>
              <a:t> </a:t>
            </a:r>
            <a:r>
              <a:rPr lang="en-US" sz="2400" dirty="0" err="1" smtClean="0">
                <a:latin typeface="Gotham Rounded Book" pitchFamily="50" charset="0"/>
              </a:rPr>
              <a:t>importurile</a:t>
            </a:r>
            <a:r>
              <a:rPr lang="en-US" sz="2400" dirty="0" smtClean="0">
                <a:latin typeface="Gotham Rounded Book" pitchFamily="50" charset="0"/>
              </a:rPr>
              <a:t> DUO</a:t>
            </a:r>
            <a:endParaRPr lang="en-US" dirty="0" smtClean="0">
              <a:latin typeface="Gotham Rounded Book" pitchFamily="50" charset="0"/>
            </a:endParaRPr>
          </a:p>
          <a:p>
            <a:r>
              <a:rPr lang="en-US" dirty="0" smtClean="0">
                <a:latin typeface="Gotham Rounded Book" pitchFamily="50" charset="0"/>
              </a:rPr>
              <a:t>2017</a:t>
            </a:r>
          </a:p>
          <a:p>
            <a:pPr lvl="1"/>
            <a:r>
              <a:rPr lang="en-US" dirty="0" err="1" smtClean="0">
                <a:latin typeface="Gotham Rounded Book" pitchFamily="50" charset="0"/>
              </a:rPr>
              <a:t>Cresterea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cifrei</a:t>
            </a:r>
            <a:r>
              <a:rPr lang="en-US" dirty="0" smtClean="0">
                <a:latin typeface="Gotham Rounded Book" pitchFamily="50" charset="0"/>
              </a:rPr>
              <a:t> de </a:t>
            </a:r>
            <a:r>
              <a:rPr lang="en-US" dirty="0" err="1" smtClean="0">
                <a:latin typeface="Gotham Rounded Book" pitchFamily="50" charset="0"/>
              </a:rPr>
              <a:t>afaceri</a:t>
            </a:r>
            <a:r>
              <a:rPr lang="en-US" dirty="0" smtClean="0">
                <a:latin typeface="Gotham Rounded Book" pitchFamily="50" charset="0"/>
              </a:rPr>
              <a:t> cu 5% vs LY</a:t>
            </a:r>
          </a:p>
          <a:p>
            <a:pPr lvl="1"/>
            <a:r>
              <a:rPr lang="en-US" dirty="0" err="1" smtClean="0">
                <a:latin typeface="Gotham Rounded Book" pitchFamily="50" charset="0"/>
              </a:rPr>
              <a:t>Accelerarea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focusului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pe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importuri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ce</a:t>
            </a:r>
            <a:r>
              <a:rPr lang="en-US" dirty="0" smtClean="0">
                <a:latin typeface="Gotham Rounded Book" pitchFamily="50" charset="0"/>
              </a:rPr>
              <a:t> a </a:t>
            </a:r>
            <a:r>
              <a:rPr lang="en-US" dirty="0" err="1" smtClean="0">
                <a:latin typeface="Gotham Rounded Book" pitchFamily="50" charset="0"/>
              </a:rPr>
              <a:t>generat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cresterea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lor</a:t>
            </a:r>
            <a:r>
              <a:rPr lang="en-US" dirty="0" smtClean="0">
                <a:latin typeface="Gotham Rounded Book" pitchFamily="50" charset="0"/>
              </a:rPr>
              <a:t> cu 62% vs LY</a:t>
            </a:r>
          </a:p>
          <a:p>
            <a:pPr lvl="1"/>
            <a:r>
              <a:rPr lang="en-US" dirty="0" err="1" smtClean="0">
                <a:latin typeface="Gotham Rounded Book" pitchFamily="50" charset="0"/>
              </a:rPr>
              <a:t>Stabilizarea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portofoliului</a:t>
            </a:r>
            <a:r>
              <a:rPr lang="en-US" dirty="0" smtClean="0">
                <a:latin typeface="Gotham Rounded Book" pitchFamily="50" charset="0"/>
              </a:rPr>
              <a:t> de </a:t>
            </a:r>
            <a:r>
              <a:rPr lang="en-US" dirty="0" err="1" smtClean="0">
                <a:latin typeface="Gotham Rounded Book" pitchFamily="50" charset="0"/>
              </a:rPr>
              <a:t>ditributie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si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focusarea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pe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furnizorii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actuali</a:t>
            </a:r>
            <a:endParaRPr lang="en-US" dirty="0" smtClean="0">
              <a:latin typeface="Gotham Rounded Book" pitchFamily="50" charset="0"/>
            </a:endParaRPr>
          </a:p>
        </p:txBody>
      </p:sp>
      <p:pic>
        <p:nvPicPr>
          <p:cNvPr id="6" name="Picture 6" descr="C:\Users\Admin\Desktop\logo2.jpg"/>
          <p:cNvPicPr>
            <a:picLocks noChangeAspect="1" noChangeArrowheads="1"/>
          </p:cNvPicPr>
          <p:nvPr/>
        </p:nvPicPr>
        <p:blipFill>
          <a:blip r:embed="rId2" cstate="print"/>
          <a:srcRect l="3017" t="4364"/>
          <a:stretch>
            <a:fillRect/>
          </a:stretch>
        </p:blipFill>
        <p:spPr bwMode="auto">
          <a:xfrm>
            <a:off x="198783" y="198783"/>
            <a:ext cx="1490869" cy="10165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641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Gotham Rounded Book" pitchFamily="50" charset="0"/>
              </a:rPr>
              <a:t>Valorile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Organizatiei</a:t>
            </a:r>
            <a:endParaRPr lang="en-US" dirty="0">
              <a:latin typeface="Gotham Rounded Book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E9C-9802-4604-9549-188BC96945E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Gotham Rounded Book" pitchFamily="50" charset="0"/>
              </a:rPr>
              <a:t>Parteneri</a:t>
            </a:r>
            <a:r>
              <a:rPr lang="en-US" sz="2400" dirty="0" smtClean="0">
                <a:latin typeface="Gotham Rounded Book" pitchFamily="50" charset="0"/>
                <a:cs typeface="Calibri" pitchFamily="34" charset="0"/>
              </a:rPr>
              <a:t>:</a:t>
            </a:r>
            <a:r>
              <a:rPr lang="ro-RO" sz="2400" dirty="0" smtClean="0">
                <a:latin typeface="Gotham Rounded Book" pitchFamily="50" charset="0"/>
              </a:rPr>
              <a:t> </a:t>
            </a:r>
            <a:r>
              <a:rPr lang="en-US" sz="2400" dirty="0" err="1" smtClean="0">
                <a:latin typeface="Gotham Rounded Book" pitchFamily="50" charset="0"/>
              </a:rPr>
              <a:t>Clienti</a:t>
            </a:r>
            <a:r>
              <a:rPr lang="en-US" sz="2400" dirty="0" smtClean="0">
                <a:latin typeface="Gotham Rounded Book" pitchFamily="50" charset="0"/>
              </a:rPr>
              <a:t> </a:t>
            </a:r>
            <a:r>
              <a:rPr lang="en-US" sz="2400" dirty="0" err="1" smtClean="0">
                <a:latin typeface="Gotham Rounded Book" pitchFamily="50" charset="0"/>
              </a:rPr>
              <a:t>si</a:t>
            </a:r>
            <a:r>
              <a:rPr lang="en-US" sz="2400" dirty="0" smtClean="0">
                <a:latin typeface="Gotham Rounded Book" pitchFamily="50" charset="0"/>
              </a:rPr>
              <a:t> </a:t>
            </a:r>
            <a:r>
              <a:rPr lang="en-US" sz="2400" dirty="0" err="1" smtClean="0">
                <a:latin typeface="Gotham Rounded Book" pitchFamily="50" charset="0"/>
              </a:rPr>
              <a:t>Furnizori</a:t>
            </a:r>
            <a:endParaRPr lang="ro-RO" sz="2400" dirty="0" smtClean="0">
              <a:latin typeface="Gotham Rounded Book" pitchFamily="50" charset="0"/>
            </a:endParaRPr>
          </a:p>
          <a:p>
            <a:pPr lvl="1"/>
            <a:r>
              <a:rPr lang="en-US" sz="2000" dirty="0" smtClean="0">
                <a:latin typeface="Gotham Rounded Book" pitchFamily="50" charset="0"/>
              </a:rPr>
              <a:t>Ne </a:t>
            </a:r>
            <a:r>
              <a:rPr lang="en-US" sz="2000" dirty="0" err="1" smtClean="0">
                <a:latin typeface="Gotham Rounded Book" pitchFamily="50" charset="0"/>
              </a:rPr>
              <a:t>focusam</a:t>
            </a:r>
            <a:r>
              <a:rPr lang="en-US" sz="2000" dirty="0" smtClean="0">
                <a:latin typeface="Gotham Rounded Book" pitchFamily="50" charset="0"/>
              </a:rPr>
              <a:t> </a:t>
            </a:r>
            <a:r>
              <a:rPr lang="en-US" sz="2000" dirty="0" err="1" smtClean="0">
                <a:latin typeface="Gotham Rounded Book" pitchFamily="50" charset="0"/>
              </a:rPr>
              <a:t>atentia</a:t>
            </a:r>
            <a:r>
              <a:rPr lang="en-US" sz="2000" dirty="0" smtClean="0">
                <a:latin typeface="Gotham Rounded Book" pitchFamily="50" charset="0"/>
              </a:rPr>
              <a:t> </a:t>
            </a:r>
            <a:r>
              <a:rPr lang="en-US" sz="2000" dirty="0" err="1" smtClean="0">
                <a:latin typeface="Gotham Rounded Book" pitchFamily="50" charset="0"/>
              </a:rPr>
              <a:t>pentru</a:t>
            </a:r>
            <a:r>
              <a:rPr lang="en-US" sz="2000" dirty="0" smtClean="0">
                <a:latin typeface="Gotham Rounded Book" pitchFamily="50" charset="0"/>
              </a:rPr>
              <a:t> a </a:t>
            </a:r>
            <a:r>
              <a:rPr lang="en-US" sz="2000" dirty="0" err="1" smtClean="0">
                <a:latin typeface="Gotham Rounded Book" pitchFamily="50" charset="0"/>
              </a:rPr>
              <a:t>identifica</a:t>
            </a:r>
            <a:endParaRPr lang="en-US" sz="2000" dirty="0" smtClean="0">
              <a:latin typeface="Gotham Rounded Book" pitchFamily="50" charset="0"/>
            </a:endParaRPr>
          </a:p>
          <a:p>
            <a:pPr marL="274320" lvl="1" indent="0">
              <a:buNone/>
            </a:pPr>
            <a:r>
              <a:rPr lang="en-US" sz="2000" dirty="0" smtClean="0">
                <a:latin typeface="Gotham Rounded Book" pitchFamily="50" charset="0"/>
              </a:rPr>
              <a:t>  </a:t>
            </a:r>
            <a:r>
              <a:rPr lang="en-US" sz="2000" dirty="0" err="1" smtClean="0">
                <a:latin typeface="Gotham Rounded Book" pitchFamily="50" charset="0"/>
              </a:rPr>
              <a:t>nevoile</a:t>
            </a:r>
            <a:r>
              <a:rPr lang="en-US" sz="2000" dirty="0" smtClean="0">
                <a:latin typeface="Gotham Rounded Book" pitchFamily="50" charset="0"/>
              </a:rPr>
              <a:t> </a:t>
            </a:r>
            <a:r>
              <a:rPr lang="en-US" sz="2000" dirty="0" err="1" smtClean="0">
                <a:latin typeface="Gotham Rounded Book" pitchFamily="50" charset="0"/>
              </a:rPr>
              <a:t>Dvs</a:t>
            </a:r>
            <a:r>
              <a:rPr lang="en-US" sz="2000" dirty="0" smtClean="0">
                <a:latin typeface="Gotham Rounded Book" pitchFamily="50" charset="0"/>
              </a:rPr>
              <a:t> </a:t>
            </a:r>
            <a:r>
              <a:rPr lang="en-US" sz="2000" dirty="0" err="1" smtClean="0">
                <a:latin typeface="Gotham Rounded Book" pitchFamily="50" charset="0"/>
              </a:rPr>
              <a:t>si</a:t>
            </a:r>
            <a:r>
              <a:rPr lang="en-US" sz="2000" dirty="0" smtClean="0">
                <a:latin typeface="Gotham Rounded Book" pitchFamily="50" charset="0"/>
              </a:rPr>
              <a:t> ne </a:t>
            </a:r>
            <a:r>
              <a:rPr lang="en-US" sz="2000" dirty="0" err="1" smtClean="0">
                <a:latin typeface="Gotham Rounded Book" pitchFamily="50" charset="0"/>
              </a:rPr>
              <a:t>organizam</a:t>
            </a:r>
            <a:r>
              <a:rPr lang="en-US" sz="2000" dirty="0" smtClean="0">
                <a:latin typeface="Gotham Rounded Book" pitchFamily="50" charset="0"/>
              </a:rPr>
              <a:t> </a:t>
            </a:r>
            <a:r>
              <a:rPr lang="en-US" sz="2000" dirty="0" err="1" smtClean="0">
                <a:latin typeface="Gotham Rounded Book" pitchFamily="50" charset="0"/>
              </a:rPr>
              <a:t>pentru</a:t>
            </a:r>
            <a:r>
              <a:rPr lang="en-US" sz="2000" dirty="0" smtClean="0">
                <a:latin typeface="Gotham Rounded Book" pitchFamily="50" charset="0"/>
              </a:rPr>
              <a:t> a le</a:t>
            </a:r>
          </a:p>
          <a:p>
            <a:pPr marL="274320" lvl="1" indent="0">
              <a:buNone/>
            </a:pPr>
            <a:r>
              <a:rPr lang="en-US" sz="2000" dirty="0">
                <a:latin typeface="Gotham Rounded Book" pitchFamily="50" charset="0"/>
              </a:rPr>
              <a:t> </a:t>
            </a:r>
            <a:r>
              <a:rPr lang="en-US" sz="2000" dirty="0" smtClean="0">
                <a:latin typeface="Gotham Rounded Book" pitchFamily="50" charset="0"/>
              </a:rPr>
              <a:t> </a:t>
            </a:r>
            <a:r>
              <a:rPr lang="en-US" sz="2000" dirty="0" err="1" smtClean="0">
                <a:latin typeface="Gotham Rounded Book" pitchFamily="50" charset="0"/>
              </a:rPr>
              <a:t>satisface</a:t>
            </a:r>
            <a:r>
              <a:rPr lang="en-US" sz="2000" dirty="0" smtClean="0">
                <a:latin typeface="Gotham Rounded Book" pitchFamily="50" charset="0"/>
              </a:rPr>
              <a:t>. </a:t>
            </a:r>
          </a:p>
          <a:p>
            <a:pPr lvl="1"/>
            <a:r>
              <a:rPr lang="en-US" sz="2000" dirty="0" err="1" smtClean="0">
                <a:latin typeface="Gotham Rounded Book" pitchFamily="50" charset="0"/>
              </a:rPr>
              <a:t>Va</a:t>
            </a:r>
            <a:r>
              <a:rPr lang="en-US" sz="2000" dirty="0" smtClean="0">
                <a:latin typeface="Gotham Rounded Book" pitchFamily="50" charset="0"/>
              </a:rPr>
              <a:t> </a:t>
            </a:r>
            <a:r>
              <a:rPr lang="en-US" sz="2000" dirty="0" err="1" smtClean="0">
                <a:latin typeface="Gotham Rounded Book" pitchFamily="50" charset="0"/>
              </a:rPr>
              <a:t>respectam</a:t>
            </a:r>
            <a:r>
              <a:rPr lang="en-US" sz="2000" dirty="0" smtClean="0">
                <a:latin typeface="Gotham Rounded Book" pitchFamily="50" charset="0"/>
              </a:rPr>
              <a:t> </a:t>
            </a:r>
            <a:r>
              <a:rPr lang="en-US" sz="2000" dirty="0" err="1" smtClean="0">
                <a:latin typeface="Gotham Rounded Book" pitchFamily="50" charset="0"/>
              </a:rPr>
              <a:t>pentru</a:t>
            </a:r>
            <a:r>
              <a:rPr lang="en-US" sz="2000" dirty="0" smtClean="0">
                <a:latin typeface="Gotham Rounded Book" pitchFamily="50" charset="0"/>
              </a:rPr>
              <a:t> a fi </a:t>
            </a:r>
            <a:r>
              <a:rPr lang="en-US" sz="2000" dirty="0" err="1" smtClean="0">
                <a:latin typeface="Gotham Rounded Book" pitchFamily="50" charset="0"/>
              </a:rPr>
              <a:t>respectati</a:t>
            </a:r>
            <a:r>
              <a:rPr lang="en-US" sz="2000" dirty="0" smtClean="0">
                <a:latin typeface="Gotham Rounded Book" pitchFamily="50" charset="0"/>
              </a:rPr>
              <a:t> (</a:t>
            </a:r>
            <a:r>
              <a:rPr lang="en-US" sz="2000" dirty="0" err="1" smtClean="0">
                <a:latin typeface="Gotham Rounded Book" pitchFamily="50" charset="0"/>
              </a:rPr>
              <a:t>baza</a:t>
            </a:r>
            <a:r>
              <a:rPr lang="en-US" sz="2000" dirty="0" smtClean="0">
                <a:latin typeface="Gotham Rounded Book" pitchFamily="50" charset="0"/>
              </a:rPr>
              <a:t> </a:t>
            </a:r>
            <a:r>
              <a:rPr lang="en-US" sz="2000" dirty="0" err="1" smtClean="0">
                <a:latin typeface="Gotham Rounded Book" pitchFamily="50" charset="0"/>
              </a:rPr>
              <a:t>unei</a:t>
            </a:r>
            <a:r>
              <a:rPr lang="en-US" sz="2000" dirty="0" smtClean="0">
                <a:latin typeface="Gotham Rounded Book" pitchFamily="50" charset="0"/>
              </a:rPr>
              <a:t> </a:t>
            </a:r>
            <a:r>
              <a:rPr lang="en-US" sz="2000" dirty="0" err="1" smtClean="0">
                <a:latin typeface="Gotham Rounded Book" pitchFamily="50" charset="0"/>
              </a:rPr>
              <a:t>relatii</a:t>
            </a:r>
            <a:r>
              <a:rPr lang="en-US" sz="2000" dirty="0" smtClean="0">
                <a:latin typeface="Gotham Rounded Book" pitchFamily="50" charset="0"/>
              </a:rPr>
              <a:t> </a:t>
            </a:r>
            <a:r>
              <a:rPr lang="en-US" sz="2000" dirty="0" err="1" smtClean="0">
                <a:latin typeface="Gotham Rounded Book" pitchFamily="50" charset="0"/>
              </a:rPr>
              <a:t>pentru</a:t>
            </a:r>
            <a:r>
              <a:rPr lang="en-US" sz="2000" dirty="0" smtClean="0">
                <a:latin typeface="Gotham Rounded Book" pitchFamily="50" charset="0"/>
              </a:rPr>
              <a:t> a </a:t>
            </a:r>
            <a:r>
              <a:rPr lang="en-US" sz="2000" dirty="0" err="1" smtClean="0">
                <a:latin typeface="Gotham Rounded Book" pitchFamily="50" charset="0"/>
              </a:rPr>
              <a:t>garanta</a:t>
            </a:r>
            <a:r>
              <a:rPr lang="en-US" sz="2000" dirty="0" smtClean="0">
                <a:latin typeface="Gotham Rounded Book" pitchFamily="50" charset="0"/>
              </a:rPr>
              <a:t> </a:t>
            </a:r>
            <a:r>
              <a:rPr lang="en-US" sz="2000" dirty="0" err="1" smtClean="0">
                <a:latin typeface="Gotham Rounded Book" pitchFamily="50" charset="0"/>
              </a:rPr>
              <a:t>succesul</a:t>
            </a:r>
            <a:r>
              <a:rPr lang="en-US" sz="2000" dirty="0" smtClean="0">
                <a:latin typeface="Gotham Rounded Book" pitchFamily="50" charset="0"/>
              </a:rPr>
              <a:t> </a:t>
            </a:r>
            <a:r>
              <a:rPr lang="en-US" sz="2000" dirty="0" err="1" smtClean="0">
                <a:latin typeface="Gotham Rounded Book" pitchFamily="50" charset="0"/>
              </a:rPr>
              <a:t>pe</a:t>
            </a:r>
            <a:r>
              <a:rPr lang="en-US" sz="2000" dirty="0" smtClean="0">
                <a:latin typeface="Gotham Rounded Book" pitchFamily="50" charset="0"/>
              </a:rPr>
              <a:t> </a:t>
            </a:r>
            <a:r>
              <a:rPr lang="en-US" sz="2000" dirty="0" err="1" smtClean="0">
                <a:latin typeface="Gotham Rounded Book" pitchFamily="50" charset="0"/>
              </a:rPr>
              <a:t>termen</a:t>
            </a:r>
            <a:r>
              <a:rPr lang="en-US" sz="2000" dirty="0" smtClean="0">
                <a:latin typeface="Gotham Rounded Book" pitchFamily="50" charset="0"/>
              </a:rPr>
              <a:t> lung</a:t>
            </a:r>
            <a:endParaRPr lang="ro-RO" sz="2000" dirty="0" smtClean="0">
              <a:latin typeface="Gotham Rounded Book" pitchFamily="50" charset="0"/>
            </a:endParaRPr>
          </a:p>
          <a:p>
            <a:r>
              <a:rPr lang="en-US" sz="2400" dirty="0" err="1" smtClean="0">
                <a:latin typeface="Gotham Rounded Book" pitchFamily="50" charset="0"/>
              </a:rPr>
              <a:t>Echipa</a:t>
            </a:r>
            <a:r>
              <a:rPr lang="ro-RO" sz="2400" dirty="0" smtClean="0">
                <a:latin typeface="Gotham Rounded Book" pitchFamily="50" charset="0"/>
              </a:rPr>
              <a:t>: </a:t>
            </a:r>
            <a:endParaRPr lang="en-US" sz="2400" dirty="0" smtClean="0">
              <a:latin typeface="Gotham Rounded Book" pitchFamily="50" charset="0"/>
            </a:endParaRPr>
          </a:p>
          <a:p>
            <a:pPr lvl="1"/>
            <a:r>
              <a:rPr lang="en-US" sz="2000" dirty="0" err="1" smtClean="0">
                <a:latin typeface="Gotham Rounded Book" pitchFamily="50" charset="0"/>
              </a:rPr>
              <a:t>Motorul</a:t>
            </a:r>
            <a:r>
              <a:rPr lang="en-US" sz="2000" dirty="0" smtClean="0">
                <a:latin typeface="Gotham Rounded Book" pitchFamily="50" charset="0"/>
              </a:rPr>
              <a:t> </a:t>
            </a:r>
            <a:r>
              <a:rPr lang="en-US" sz="2000" dirty="0" err="1" smtClean="0">
                <a:latin typeface="Gotham Rounded Book" pitchFamily="50" charset="0"/>
              </a:rPr>
              <a:t>afacerii</a:t>
            </a:r>
            <a:r>
              <a:rPr lang="en-US" sz="2000" dirty="0" smtClean="0">
                <a:latin typeface="Gotham Rounded Book" pitchFamily="50" charset="0"/>
              </a:rPr>
              <a:t> </a:t>
            </a:r>
            <a:r>
              <a:rPr lang="en-US" sz="2000" dirty="0" err="1" smtClean="0">
                <a:latin typeface="Gotham Rounded Book" pitchFamily="50" charset="0"/>
              </a:rPr>
              <a:t>noastre</a:t>
            </a:r>
            <a:r>
              <a:rPr lang="en-US" sz="2000" dirty="0" smtClean="0">
                <a:latin typeface="Gotham Rounded Book" pitchFamily="50" charset="0"/>
              </a:rPr>
              <a:t> (in contact permanent cu </a:t>
            </a:r>
            <a:r>
              <a:rPr lang="en-US" sz="2000" dirty="0" err="1" smtClean="0">
                <a:latin typeface="Gotham Rounded Book" pitchFamily="50" charset="0"/>
              </a:rPr>
              <a:t>clientii</a:t>
            </a:r>
            <a:r>
              <a:rPr lang="en-US" sz="2000" dirty="0" smtClean="0">
                <a:latin typeface="Gotham Rounded Book" pitchFamily="50" charset="0"/>
              </a:rPr>
              <a:t> </a:t>
            </a:r>
            <a:r>
              <a:rPr lang="en-US" sz="2000" dirty="0" err="1" smtClean="0">
                <a:latin typeface="Gotham Rounded Book" pitchFamily="50" charset="0"/>
              </a:rPr>
              <a:t>si</a:t>
            </a:r>
            <a:r>
              <a:rPr lang="en-US" sz="2000" dirty="0" smtClean="0">
                <a:latin typeface="Gotham Rounded Book" pitchFamily="50" charset="0"/>
              </a:rPr>
              <a:t> </a:t>
            </a:r>
            <a:r>
              <a:rPr lang="en-US" sz="2000" dirty="0" err="1" smtClean="0">
                <a:latin typeface="Gotham Rounded Book" pitchFamily="50" charset="0"/>
              </a:rPr>
              <a:t>furnizorii</a:t>
            </a:r>
            <a:r>
              <a:rPr lang="en-US" sz="2000" dirty="0" smtClean="0">
                <a:latin typeface="Gotham Rounded Book" pitchFamily="50" charset="0"/>
              </a:rPr>
              <a:t>)</a:t>
            </a:r>
            <a:endParaRPr lang="ro-RO" sz="2000" dirty="0" smtClean="0">
              <a:latin typeface="Gotham Rounded Book" pitchFamily="50" charset="0"/>
            </a:endParaRPr>
          </a:p>
          <a:p>
            <a:pPr lvl="1"/>
            <a:r>
              <a:rPr lang="en-US" sz="2000" dirty="0" smtClean="0">
                <a:latin typeface="Gotham Rounded Book" pitchFamily="50" charset="0"/>
              </a:rPr>
              <a:t>Bine </a:t>
            </a:r>
            <a:r>
              <a:rPr lang="en-US" sz="2000" dirty="0" err="1" smtClean="0">
                <a:latin typeface="Gotham Rounded Book" pitchFamily="50" charset="0"/>
              </a:rPr>
              <a:t>pregatiti</a:t>
            </a:r>
            <a:r>
              <a:rPr lang="ro-RO" sz="2000" dirty="0" smtClean="0">
                <a:latin typeface="Gotham Rounded Book" pitchFamily="50" charset="0"/>
              </a:rPr>
              <a:t>, </a:t>
            </a:r>
            <a:r>
              <a:rPr lang="en-US" sz="2000" dirty="0" err="1">
                <a:latin typeface="Gotham Rounded Book" pitchFamily="50" charset="0"/>
              </a:rPr>
              <a:t>m</a:t>
            </a:r>
            <a:r>
              <a:rPr lang="en-US" sz="2000" dirty="0" err="1" smtClean="0">
                <a:latin typeface="Gotham Rounded Book" pitchFamily="50" charset="0"/>
              </a:rPr>
              <a:t>otivati</a:t>
            </a:r>
            <a:r>
              <a:rPr lang="en-US" sz="2000" dirty="0" smtClean="0">
                <a:latin typeface="Gotham Rounded Book" pitchFamily="50" charset="0"/>
              </a:rPr>
              <a:t> </a:t>
            </a:r>
            <a:r>
              <a:rPr lang="en-US" sz="2000" dirty="0" err="1" smtClean="0">
                <a:latin typeface="Gotham Rounded Book" pitchFamily="50" charset="0"/>
              </a:rPr>
              <a:t>si</a:t>
            </a:r>
            <a:r>
              <a:rPr lang="en-US" sz="2000" dirty="0" smtClean="0">
                <a:latin typeface="Gotham Rounded Book" pitchFamily="50" charset="0"/>
              </a:rPr>
              <a:t> </a:t>
            </a:r>
            <a:r>
              <a:rPr lang="en-US" sz="2000" dirty="0" err="1" smtClean="0">
                <a:latin typeface="Gotham Rounded Book" pitchFamily="50" charset="0"/>
              </a:rPr>
              <a:t>implicati</a:t>
            </a:r>
            <a:endParaRPr lang="ro-RO" sz="2000" dirty="0" smtClean="0">
              <a:latin typeface="Gotham Rounded Book" pitchFamily="50" charset="0"/>
            </a:endParaRPr>
          </a:p>
        </p:txBody>
      </p:sp>
      <p:pic>
        <p:nvPicPr>
          <p:cNvPr id="6" name="Picture 5" descr="C:\Users\Admin\Desktop\logo2.jpg"/>
          <p:cNvPicPr>
            <a:picLocks noChangeAspect="1" noChangeArrowheads="1"/>
          </p:cNvPicPr>
          <p:nvPr/>
        </p:nvPicPr>
        <p:blipFill>
          <a:blip r:embed="rId2" cstate="print"/>
          <a:srcRect l="3017" t="4364"/>
          <a:stretch>
            <a:fillRect/>
          </a:stretch>
        </p:blipFill>
        <p:spPr bwMode="auto">
          <a:xfrm>
            <a:off x="198783" y="198783"/>
            <a:ext cx="1490869" cy="1016524"/>
          </a:xfrm>
          <a:prstGeom prst="rect">
            <a:avLst/>
          </a:prstGeom>
          <a:noFill/>
        </p:spPr>
      </p:pic>
      <p:pic>
        <p:nvPicPr>
          <p:cNvPr id="5122" name="Picture 2" descr="C:\Users\Admin\Desktop\sha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6919" y="1524000"/>
            <a:ext cx="1447799" cy="1544319"/>
          </a:xfrm>
          <a:prstGeom prst="rect">
            <a:avLst/>
          </a:prstGeom>
          <a:noFill/>
        </p:spPr>
      </p:pic>
      <p:pic>
        <p:nvPicPr>
          <p:cNvPr id="5123" name="Picture 3" descr="C:\Users\Admin\Desktop\te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1777" y="4572000"/>
            <a:ext cx="1792941" cy="12192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2890838" cy="360363"/>
          </a:xfrm>
          <a:noFill/>
        </p:spPr>
        <p:txBody>
          <a:bodyPr/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“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Mereu</a:t>
            </a:r>
            <a:r>
              <a:rPr lang="en-US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 in 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miscare</a:t>
            </a:r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Gotham Rounded Book" pitchFamily="50" charset="0"/>
              </a:rPr>
              <a:t>Valorile</a:t>
            </a:r>
            <a:r>
              <a:rPr lang="en-US" sz="2800" dirty="0" smtClean="0">
                <a:latin typeface="Gotham Rounded Book" pitchFamily="50" charset="0"/>
              </a:rPr>
              <a:t> </a:t>
            </a:r>
            <a:r>
              <a:rPr lang="en-US" sz="2800" dirty="0" err="1" smtClean="0">
                <a:latin typeface="Gotham Rounded Book" pitchFamily="50" charset="0"/>
              </a:rPr>
              <a:t>Organizatiei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E9C-9802-4604-9549-188BC96945E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o-RO" dirty="0" err="1" smtClean="0">
                <a:latin typeface="Gotham Rounded Book" pitchFamily="50" charset="0"/>
              </a:rPr>
              <a:t>Profitabi</a:t>
            </a:r>
            <a:r>
              <a:rPr lang="en-US" dirty="0" err="1" smtClean="0">
                <a:latin typeface="Gotham Rounded Book" pitchFamily="50" charset="0"/>
              </a:rPr>
              <a:t>litatea</a:t>
            </a:r>
            <a:r>
              <a:rPr lang="ro-RO" dirty="0" smtClean="0">
                <a:latin typeface="Gotham Rounded Book" pitchFamily="50" charset="0"/>
              </a:rPr>
              <a:t>:</a:t>
            </a:r>
          </a:p>
          <a:p>
            <a:pPr lvl="1"/>
            <a:r>
              <a:rPr lang="en-US" dirty="0" err="1" smtClean="0">
                <a:latin typeface="Gotham Rounded Book" pitchFamily="50" charset="0"/>
              </a:rPr>
              <a:t>Pentru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clienti</a:t>
            </a:r>
            <a:r>
              <a:rPr lang="en-US" dirty="0" smtClean="0">
                <a:latin typeface="Gotham Rounded Book" pitchFamily="50" charset="0"/>
              </a:rPr>
              <a:t>, </a:t>
            </a:r>
            <a:r>
              <a:rPr lang="en-US" dirty="0" err="1" smtClean="0">
                <a:latin typeface="Gotham Rounded Book" pitchFamily="50" charset="0"/>
              </a:rPr>
              <a:t>furnizori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si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noi</a:t>
            </a:r>
            <a:endParaRPr lang="ro-RO" dirty="0" smtClean="0">
              <a:latin typeface="Gotham Rounded Book" pitchFamily="50" charset="0"/>
            </a:endParaRPr>
          </a:p>
          <a:p>
            <a:pPr lvl="1"/>
            <a:r>
              <a:rPr lang="en-US" dirty="0" err="1" smtClean="0">
                <a:latin typeface="Gotham Rounded Book" pitchFamily="50" charset="0"/>
              </a:rPr>
              <a:t>Rezultatul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eforturilor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comune</a:t>
            </a:r>
            <a:endParaRPr lang="ro-RO" dirty="0" smtClean="0">
              <a:latin typeface="Gotham Rounded Book" pitchFamily="50" charset="0"/>
            </a:endParaRPr>
          </a:p>
          <a:p>
            <a:pPr lvl="1"/>
            <a:r>
              <a:rPr lang="en-US" dirty="0" err="1" smtClean="0">
                <a:latin typeface="Gotham Rounded Book" pitchFamily="50" charset="0"/>
              </a:rPr>
              <a:t>Asigura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dezvoltare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si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investitie</a:t>
            </a:r>
            <a:endParaRPr lang="ro-RO" dirty="0" smtClean="0">
              <a:latin typeface="Gotham Rounded Book" pitchFamily="50" charset="0"/>
            </a:endParaRPr>
          </a:p>
          <a:p>
            <a:pPr lvl="1"/>
            <a:r>
              <a:rPr lang="en-US" dirty="0" err="1" smtClean="0">
                <a:latin typeface="Gotham Rounded Book" pitchFamily="50" charset="0"/>
              </a:rPr>
              <a:t>Garantia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pentru</a:t>
            </a:r>
            <a:r>
              <a:rPr lang="en-US" dirty="0" smtClean="0">
                <a:latin typeface="Gotham Rounded Book" pitchFamily="50" charset="0"/>
              </a:rPr>
              <a:t> un </a:t>
            </a:r>
            <a:r>
              <a:rPr lang="en-US" dirty="0" err="1" smtClean="0">
                <a:latin typeface="Gotham Rounded Book" pitchFamily="50" charset="0"/>
              </a:rPr>
              <a:t>viitor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comun</a:t>
            </a:r>
            <a:endParaRPr lang="ro-RO" dirty="0" smtClean="0">
              <a:latin typeface="Gotham Rounded Book" pitchFamily="50" charset="0"/>
            </a:endParaRPr>
          </a:p>
          <a:p>
            <a:r>
              <a:rPr lang="en-US" dirty="0" err="1" smtClean="0">
                <a:latin typeface="Gotham Rounded Book" pitchFamily="50" charset="0"/>
              </a:rPr>
              <a:t>Calitatea</a:t>
            </a:r>
            <a:endParaRPr lang="ro-RO" dirty="0" smtClean="0">
              <a:latin typeface="Gotham Rounded Book" pitchFamily="50" charset="0"/>
            </a:endParaRPr>
          </a:p>
          <a:p>
            <a:pPr lvl="1"/>
            <a:r>
              <a:rPr lang="en-US" dirty="0" err="1" smtClean="0">
                <a:latin typeface="Gotham Rounded Book" pitchFamily="50" charset="0"/>
              </a:rPr>
              <a:t>Produse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comercializate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si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produse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oferite</a:t>
            </a:r>
            <a:endParaRPr lang="ro-RO" dirty="0" smtClean="0">
              <a:latin typeface="Gotham Rounded Book" pitchFamily="50" charset="0"/>
            </a:endParaRPr>
          </a:p>
          <a:p>
            <a:pPr lvl="1"/>
            <a:r>
              <a:rPr lang="en-US" dirty="0" err="1" smtClean="0">
                <a:latin typeface="Gotham Rounded Book" pitchFamily="50" charset="0"/>
              </a:rPr>
              <a:t>Provocare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permanenta</a:t>
            </a:r>
            <a:endParaRPr lang="ro-RO" dirty="0" smtClean="0">
              <a:latin typeface="Gotham Rounded Book" pitchFamily="50" charset="0"/>
            </a:endParaRPr>
          </a:p>
          <a:p>
            <a:pPr lvl="1"/>
            <a:r>
              <a:rPr lang="en-US" dirty="0" err="1" smtClean="0">
                <a:latin typeface="Gotham Rounded Book" pitchFamily="50" charset="0"/>
              </a:rPr>
              <a:t>Sursa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progresului</a:t>
            </a:r>
            <a:endParaRPr lang="ro-RO" dirty="0" smtClean="0">
              <a:latin typeface="Gotham Rounded Book" pitchFamily="50" charset="0"/>
            </a:endParaRPr>
          </a:p>
          <a:p>
            <a:pPr lvl="1"/>
            <a:r>
              <a:rPr lang="en-US" dirty="0" err="1" smtClean="0">
                <a:latin typeface="Gotham Rounded Book" pitchFamily="50" charset="0"/>
              </a:rPr>
              <a:t>Recunoscuti</a:t>
            </a:r>
            <a:r>
              <a:rPr lang="en-US" dirty="0" smtClean="0">
                <a:latin typeface="Gotham Rounded Book" pitchFamily="50" charset="0"/>
              </a:rPr>
              <a:t> de </a:t>
            </a:r>
            <a:r>
              <a:rPr lang="en-US" dirty="0" err="1" smtClean="0">
                <a:latin typeface="Gotham Rounded Book" pitchFamily="50" charset="0"/>
              </a:rPr>
              <a:t>clienti</a:t>
            </a:r>
            <a:r>
              <a:rPr lang="en-US" dirty="0" smtClean="0">
                <a:latin typeface="Gotham Rounded Book" pitchFamily="50" charset="0"/>
              </a:rPr>
              <a:t>, </a:t>
            </a:r>
            <a:r>
              <a:rPr lang="en-US" dirty="0" err="1" smtClean="0">
                <a:latin typeface="Gotham Rounded Book" pitchFamily="50" charset="0"/>
              </a:rPr>
              <a:t>respectati</a:t>
            </a:r>
            <a:r>
              <a:rPr lang="en-US" dirty="0" smtClean="0">
                <a:latin typeface="Gotham Rounded Book" pitchFamily="50" charset="0"/>
              </a:rPr>
              <a:t> de </a:t>
            </a:r>
            <a:r>
              <a:rPr lang="en-US" dirty="0" err="1" smtClean="0">
                <a:latin typeface="Gotham Rounded Book" pitchFamily="50" charset="0"/>
              </a:rPr>
              <a:t>furnizori</a:t>
            </a:r>
            <a:endParaRPr lang="ro-RO" dirty="0" smtClean="0">
              <a:latin typeface="Gotham Rounded Book" pitchFamily="50" charset="0"/>
            </a:endParaRPr>
          </a:p>
          <a:p>
            <a:pPr lvl="1"/>
            <a:endParaRPr lang="en-US" dirty="0"/>
          </a:p>
        </p:txBody>
      </p:sp>
      <p:pic>
        <p:nvPicPr>
          <p:cNvPr id="6" name="Picture 5" descr="C:\Users\Admin\Desktop\logo2.jpg"/>
          <p:cNvPicPr>
            <a:picLocks noChangeAspect="1" noChangeArrowheads="1"/>
          </p:cNvPicPr>
          <p:nvPr/>
        </p:nvPicPr>
        <p:blipFill>
          <a:blip r:embed="rId2" cstate="print"/>
          <a:srcRect l="3017" t="4364"/>
          <a:stretch>
            <a:fillRect/>
          </a:stretch>
        </p:blipFill>
        <p:spPr bwMode="auto">
          <a:xfrm>
            <a:off x="198783" y="198783"/>
            <a:ext cx="1490869" cy="1016524"/>
          </a:xfrm>
          <a:prstGeom prst="rect">
            <a:avLst/>
          </a:prstGeom>
          <a:noFill/>
        </p:spPr>
      </p:pic>
      <p:pic>
        <p:nvPicPr>
          <p:cNvPr id="6147" name="Picture 3" descr="C:\Users\Admin\Desktop\profi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2646" y="1524000"/>
            <a:ext cx="2453298" cy="1951736"/>
          </a:xfrm>
          <a:prstGeom prst="rect">
            <a:avLst/>
          </a:prstGeom>
          <a:noFill/>
        </p:spPr>
      </p:pic>
      <p:sp>
        <p:nvSpPr>
          <p:cNvPr id="8" name="Footer Placeholder 8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2890838" cy="360363"/>
          </a:xfrm>
          <a:noFill/>
        </p:spPr>
        <p:txBody>
          <a:bodyPr/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“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Mereu</a:t>
            </a:r>
            <a:r>
              <a:rPr lang="en-US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 in 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miscare</a:t>
            </a:r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 err="1" smtClean="0">
                <a:latin typeface="Gotham Rounded Book" pitchFamily="50" charset="0"/>
              </a:rPr>
              <a:t>Evolutia</a:t>
            </a:r>
            <a:r>
              <a:rPr lang="en-US" sz="2200" dirty="0" smtClean="0">
                <a:latin typeface="Gotham Rounded Book" pitchFamily="50" charset="0"/>
              </a:rPr>
              <a:t> </a:t>
            </a:r>
            <a:r>
              <a:rPr lang="en-US" sz="2200" dirty="0" err="1" smtClean="0">
                <a:latin typeface="Gotham Rounded Book" pitchFamily="50" charset="0"/>
              </a:rPr>
              <a:t>indicatorilor</a:t>
            </a:r>
            <a:r>
              <a:rPr lang="en-US" sz="2200" dirty="0" smtClean="0">
                <a:latin typeface="Gotham Rounded Book" pitchFamily="50" charset="0"/>
              </a:rPr>
              <a:t> </a:t>
            </a:r>
            <a:r>
              <a:rPr lang="en-US" sz="2200" dirty="0" err="1" smtClean="0">
                <a:latin typeface="Gotham Rounded Book" pitchFamily="50" charset="0"/>
              </a:rPr>
              <a:t>financiari</a:t>
            </a:r>
            <a:endParaRPr lang="en-US" sz="2200" dirty="0">
              <a:latin typeface="Gotham Rounded Book" pitchFamily="50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“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Mereu</a:t>
            </a:r>
            <a:r>
              <a:rPr lang="en-US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 in 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miscare</a:t>
            </a:r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E9C-9802-4604-9549-188BC96945E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Substituent conținut 1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Cifra</a:t>
            </a:r>
            <a:r>
              <a:rPr lang="en-US" dirty="0" smtClean="0"/>
              <a:t> de </a:t>
            </a:r>
            <a:r>
              <a:rPr lang="en-US" dirty="0" err="1" smtClean="0"/>
              <a:t>afaceri</a:t>
            </a:r>
            <a:endParaRPr lang="en-US" dirty="0"/>
          </a:p>
        </p:txBody>
      </p:sp>
      <p:pic>
        <p:nvPicPr>
          <p:cNvPr id="6" name="Picture 5" descr="C:\Users\Admin\Desktop\logo2.jpg"/>
          <p:cNvPicPr>
            <a:picLocks noChangeAspect="1" noChangeArrowheads="1"/>
          </p:cNvPicPr>
          <p:nvPr/>
        </p:nvPicPr>
        <p:blipFill>
          <a:blip r:embed="rId2" cstate="print"/>
          <a:srcRect l="3017" t="4364"/>
          <a:stretch>
            <a:fillRect/>
          </a:stretch>
        </p:blipFill>
        <p:spPr bwMode="auto">
          <a:xfrm>
            <a:off x="198783" y="198783"/>
            <a:ext cx="1490869" cy="1016524"/>
          </a:xfrm>
          <a:prstGeom prst="rect">
            <a:avLst/>
          </a:prstGeom>
          <a:noFill/>
        </p:spPr>
      </p:pic>
      <p:graphicFrame>
        <p:nvGraphicFramePr>
          <p:cNvPr id="10" name="Diagramă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52749351"/>
              </p:ext>
            </p:extLst>
          </p:nvPr>
        </p:nvGraphicFramePr>
        <p:xfrm>
          <a:off x="304800" y="1981200"/>
          <a:ext cx="8458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2200" dirty="0" err="1" smtClean="0">
                <a:latin typeface="Gotham Rounded Book" pitchFamily="50" charset="0"/>
              </a:rPr>
              <a:t>Evoluti</a:t>
            </a:r>
            <a:r>
              <a:rPr lang="en-US" sz="2200" dirty="0" smtClean="0">
                <a:latin typeface="Gotham Rounded Book" pitchFamily="50" charset="0"/>
              </a:rPr>
              <a:t>a </a:t>
            </a:r>
            <a:r>
              <a:rPr lang="en-US" sz="2200" dirty="0" err="1" smtClean="0">
                <a:latin typeface="Gotham Rounded Book" pitchFamily="50" charset="0"/>
              </a:rPr>
              <a:t>indicatorilor</a:t>
            </a:r>
            <a:r>
              <a:rPr lang="en-US" sz="2200" dirty="0" smtClean="0">
                <a:latin typeface="Gotham Rounded Book" pitchFamily="50" charset="0"/>
              </a:rPr>
              <a:t> </a:t>
            </a:r>
            <a:r>
              <a:rPr lang="en-US" sz="2200" dirty="0" err="1" smtClean="0">
                <a:latin typeface="Gotham Rounded Book" pitchFamily="50" charset="0"/>
              </a:rPr>
              <a:t>financiari</a:t>
            </a:r>
            <a:endParaRPr lang="en-US" sz="22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“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Mereu</a:t>
            </a:r>
            <a:r>
              <a:rPr lang="en-US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 in 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miscare</a:t>
            </a:r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E9C-9802-4604-9549-188BC96945E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Nr</a:t>
            </a:r>
            <a:r>
              <a:rPr lang="en-US" dirty="0" smtClean="0"/>
              <a:t> </a:t>
            </a:r>
            <a:r>
              <a:rPr lang="en-US" dirty="0" err="1" smtClean="0"/>
              <a:t>mediu</a:t>
            </a:r>
            <a:r>
              <a:rPr lang="en-US" dirty="0" smtClean="0"/>
              <a:t> </a:t>
            </a:r>
            <a:r>
              <a:rPr lang="en-US" dirty="0" err="1" smtClean="0"/>
              <a:t>angajati</a:t>
            </a:r>
            <a:endParaRPr lang="en-US" dirty="0"/>
          </a:p>
        </p:txBody>
      </p:sp>
      <p:pic>
        <p:nvPicPr>
          <p:cNvPr id="8" name="Picture 7" descr="C:\Users\Admin\Desktop\logo2.jpg"/>
          <p:cNvPicPr>
            <a:picLocks noChangeAspect="1" noChangeArrowheads="1"/>
          </p:cNvPicPr>
          <p:nvPr/>
        </p:nvPicPr>
        <p:blipFill>
          <a:blip r:embed="rId2" cstate="print"/>
          <a:srcRect l="3017" t="4364"/>
          <a:stretch>
            <a:fillRect/>
          </a:stretch>
        </p:blipFill>
        <p:spPr bwMode="auto">
          <a:xfrm>
            <a:off x="198783" y="198783"/>
            <a:ext cx="1490869" cy="1016524"/>
          </a:xfrm>
          <a:prstGeom prst="rect">
            <a:avLst/>
          </a:prstGeom>
          <a:noFill/>
        </p:spPr>
      </p:pic>
      <p:graphicFrame>
        <p:nvGraphicFramePr>
          <p:cNvPr id="11" name="Diagramă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65291985"/>
              </p:ext>
            </p:extLst>
          </p:nvPr>
        </p:nvGraphicFramePr>
        <p:xfrm>
          <a:off x="304800" y="2057400"/>
          <a:ext cx="8534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Gotham Rounded Book" pitchFamily="50" charset="0"/>
              </a:rPr>
              <a:t>Depozite</a:t>
            </a:r>
            <a:endParaRPr lang="en-US" dirty="0">
              <a:latin typeface="Gotham Rounded Book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E9C-9802-4604-9549-188BC96945E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5214937" cy="4071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AutoShape 2"/>
          <p:cNvSpPr>
            <a:spLocks/>
          </p:cNvSpPr>
          <p:nvPr/>
        </p:nvSpPr>
        <p:spPr bwMode="auto">
          <a:xfrm>
            <a:off x="5821361" y="2387600"/>
            <a:ext cx="2836863" cy="792163"/>
          </a:xfrm>
          <a:prstGeom prst="accentBorderCallout1">
            <a:avLst>
              <a:gd name="adj1" fmla="val 14431"/>
              <a:gd name="adj2" fmla="val -3333"/>
              <a:gd name="adj3" fmla="val 332865"/>
              <a:gd name="adj4" fmla="val -77703"/>
            </a:avLst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 algn="ctr"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100" b="1" dirty="0" smtClean="0">
                <a:solidFill>
                  <a:srgbClr val="000000"/>
                </a:solidFill>
                <a:latin typeface="Gotham Rounded Book" pitchFamily="50" charset="0"/>
              </a:rPr>
              <a:t>BUC</a:t>
            </a:r>
            <a:r>
              <a:rPr lang="en-US" sz="1100" b="1" dirty="0" smtClean="0">
                <a:solidFill>
                  <a:srgbClr val="000000"/>
                </a:solidFill>
                <a:latin typeface="Gotham Rounded Book" pitchFamily="50" charset="0"/>
              </a:rPr>
              <a:t>URESTI</a:t>
            </a:r>
            <a:r>
              <a:rPr lang="en-GB" sz="1100" b="1" dirty="0" smtClean="0">
                <a:solidFill>
                  <a:srgbClr val="000066"/>
                </a:solidFill>
                <a:latin typeface="Gotham Rounded Book" pitchFamily="50" charset="0"/>
              </a:rPr>
              <a:t> – </a:t>
            </a:r>
            <a:r>
              <a:rPr lang="en-US" sz="1100" b="1" dirty="0" err="1" smtClean="0">
                <a:solidFill>
                  <a:srgbClr val="000000"/>
                </a:solidFill>
                <a:latin typeface="Gotham Rounded Book" pitchFamily="50" charset="0"/>
              </a:rPr>
              <a:t>Punct</a:t>
            </a:r>
            <a:r>
              <a:rPr lang="en-US" sz="1100" b="1" dirty="0" smtClean="0">
                <a:solidFill>
                  <a:srgbClr val="000000"/>
                </a:solidFill>
                <a:latin typeface="Gotham Rounded Book" pitchFamily="50" charset="0"/>
              </a:rPr>
              <a:t> de </a:t>
            </a:r>
            <a:r>
              <a:rPr lang="en-US" sz="1100" b="1" dirty="0" err="1" smtClean="0">
                <a:solidFill>
                  <a:srgbClr val="000000"/>
                </a:solidFill>
                <a:latin typeface="Gotham Rounded Book" pitchFamily="50" charset="0"/>
              </a:rPr>
              <a:t>lucru</a:t>
            </a:r>
            <a:endParaRPr lang="en-GB" sz="1100" b="1" dirty="0">
              <a:solidFill>
                <a:srgbClr val="000000"/>
              </a:solidFill>
              <a:latin typeface="Gotham Rounded Book" pitchFamily="50" charset="0"/>
            </a:endParaRPr>
          </a:p>
          <a:p>
            <a:pPr algn="ctr"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100" b="1" dirty="0">
                <a:solidFill>
                  <a:srgbClr val="000000"/>
                </a:solidFill>
                <a:latin typeface="Gotham Rounded Book" pitchFamily="50" charset="0"/>
              </a:rPr>
              <a:t>1 </a:t>
            </a:r>
            <a:r>
              <a:rPr lang="en-US" sz="1100" b="1" dirty="0" err="1" smtClean="0">
                <a:solidFill>
                  <a:srgbClr val="000000"/>
                </a:solidFill>
                <a:latin typeface="Gotham Rounded Book" pitchFamily="50" charset="0"/>
              </a:rPr>
              <a:t>depozit</a:t>
            </a:r>
            <a:r>
              <a:rPr lang="en-GB" sz="1100" b="1" dirty="0" smtClean="0">
                <a:solidFill>
                  <a:srgbClr val="000000"/>
                </a:solidFill>
                <a:latin typeface="Gotham Rounded Book" pitchFamily="50" charset="0"/>
              </a:rPr>
              <a:t>: 2.100 </a:t>
            </a:r>
            <a:r>
              <a:rPr lang="en-US" sz="1100" dirty="0" smtClean="0">
                <a:latin typeface="Gotham Rounded Book" pitchFamily="50" charset="0"/>
              </a:rPr>
              <a:t>m</a:t>
            </a:r>
            <a:r>
              <a:rPr lang="en-US" sz="1100" baseline="30000" dirty="0" smtClean="0">
                <a:latin typeface="Gotham Rounded Book" pitchFamily="50" charset="0"/>
              </a:rPr>
              <a:t>2</a:t>
            </a:r>
          </a:p>
          <a:p>
            <a:pPr algn="ctr"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100" b="1" dirty="0" smtClean="0">
                <a:solidFill>
                  <a:srgbClr val="000000"/>
                </a:solidFill>
                <a:latin typeface="Gotham Rounded Book" pitchFamily="50" charset="0"/>
              </a:rPr>
              <a:t>/ 1860 </a:t>
            </a:r>
            <a:r>
              <a:rPr lang="en-GB" sz="1100" b="1" dirty="0" err="1">
                <a:solidFill>
                  <a:srgbClr val="000000"/>
                </a:solidFill>
                <a:latin typeface="Gotham Rounded Book" pitchFamily="50" charset="0"/>
              </a:rPr>
              <a:t>paleti</a:t>
            </a:r>
            <a:endParaRPr lang="en-US" sz="1100" baseline="30000" dirty="0" smtClean="0">
              <a:latin typeface="Gotham Rounded Book" pitchFamily="50" charset="0"/>
            </a:endParaRPr>
          </a:p>
        </p:txBody>
      </p:sp>
      <p:sp>
        <p:nvSpPr>
          <p:cNvPr id="9" name="AutoShape 8"/>
          <p:cNvSpPr>
            <a:spLocks/>
          </p:cNvSpPr>
          <p:nvPr/>
        </p:nvSpPr>
        <p:spPr bwMode="auto">
          <a:xfrm>
            <a:off x="5943600" y="4724400"/>
            <a:ext cx="2714625" cy="693737"/>
          </a:xfrm>
          <a:prstGeom prst="accentBorderCallout1">
            <a:avLst>
              <a:gd name="adj1" fmla="val 16477"/>
              <a:gd name="adj2" fmla="val -2806"/>
              <a:gd name="adj3" fmla="val 81921"/>
              <a:gd name="adj4" fmla="val -41051"/>
            </a:avLst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 algn="ctr"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100" b="1" dirty="0">
                <a:solidFill>
                  <a:srgbClr val="000000"/>
                </a:solidFill>
                <a:latin typeface="Gotham Rounded Book" pitchFamily="50" charset="0"/>
              </a:rPr>
              <a:t>CONSTANTA   </a:t>
            </a:r>
            <a:r>
              <a:rPr lang="en-US" sz="1100" b="1" dirty="0" err="1" smtClean="0">
                <a:solidFill>
                  <a:srgbClr val="000000"/>
                </a:solidFill>
                <a:latin typeface="Gotham Rounded Book" pitchFamily="50" charset="0"/>
              </a:rPr>
              <a:t>Sediu</a:t>
            </a:r>
            <a:r>
              <a:rPr lang="en-US" sz="1100" b="1" dirty="0" smtClean="0">
                <a:solidFill>
                  <a:srgbClr val="000000"/>
                </a:solidFill>
                <a:latin typeface="Gotham Rounded Book" pitchFamily="50" charset="0"/>
              </a:rPr>
              <a:t> Central</a:t>
            </a:r>
            <a:endParaRPr lang="en-GB" sz="1100" b="1" dirty="0">
              <a:solidFill>
                <a:srgbClr val="000000"/>
              </a:solidFill>
              <a:latin typeface="Gotham Rounded Book" pitchFamily="50" charset="0"/>
            </a:endParaRPr>
          </a:p>
          <a:p>
            <a:pPr algn="ctr"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100" b="1" dirty="0">
                <a:solidFill>
                  <a:srgbClr val="000000"/>
                </a:solidFill>
                <a:latin typeface="Gotham Rounded Book" pitchFamily="50" charset="0"/>
              </a:rPr>
              <a:t>1 </a:t>
            </a:r>
            <a:r>
              <a:rPr lang="en-US" sz="1100" b="1" dirty="0" err="1" smtClean="0">
                <a:solidFill>
                  <a:srgbClr val="000000"/>
                </a:solidFill>
                <a:latin typeface="Gotham Rounded Book" pitchFamily="50" charset="0"/>
              </a:rPr>
              <a:t>depozit</a:t>
            </a:r>
            <a:r>
              <a:rPr lang="en-GB" sz="1100" b="1" dirty="0" smtClean="0">
                <a:solidFill>
                  <a:srgbClr val="000000"/>
                </a:solidFill>
                <a:latin typeface="Gotham Rounded Book" pitchFamily="50" charset="0"/>
              </a:rPr>
              <a:t>: 1800 </a:t>
            </a:r>
            <a:r>
              <a:rPr lang="en-US" sz="1100" dirty="0" smtClean="0">
                <a:latin typeface="Gotham Rounded Book" pitchFamily="50" charset="0"/>
              </a:rPr>
              <a:t>m</a:t>
            </a:r>
            <a:r>
              <a:rPr lang="en-US" sz="1100" baseline="30000" dirty="0" smtClean="0">
                <a:latin typeface="Gotham Rounded Book" pitchFamily="50" charset="0"/>
              </a:rPr>
              <a:t>2</a:t>
            </a:r>
          </a:p>
          <a:p>
            <a:pPr algn="ctr"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100" b="1" dirty="0" smtClean="0">
                <a:solidFill>
                  <a:srgbClr val="000000"/>
                </a:solidFill>
                <a:latin typeface="Gotham Rounded Book" pitchFamily="50" charset="0"/>
              </a:rPr>
              <a:t>/ 1350 </a:t>
            </a:r>
            <a:r>
              <a:rPr lang="en-GB" sz="1100" b="1" dirty="0" err="1" smtClean="0">
                <a:solidFill>
                  <a:srgbClr val="000000"/>
                </a:solidFill>
                <a:latin typeface="Gotham Rounded Book" pitchFamily="50" charset="0"/>
              </a:rPr>
              <a:t>paleti</a:t>
            </a:r>
            <a:endParaRPr lang="en-GB" sz="1100" b="1" dirty="0">
              <a:solidFill>
                <a:srgbClr val="000000"/>
              </a:solidFill>
              <a:latin typeface="Gotham Rounded Book" pitchFamily="50" charset="0"/>
            </a:endParaRPr>
          </a:p>
          <a:p>
            <a:pPr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 b="1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10" name="Picture 9" descr="C:\Users\Admin\Desktop\logo2.jpg"/>
          <p:cNvPicPr>
            <a:picLocks noChangeAspect="1" noChangeArrowheads="1"/>
          </p:cNvPicPr>
          <p:nvPr/>
        </p:nvPicPr>
        <p:blipFill>
          <a:blip r:embed="rId3" cstate="print"/>
          <a:srcRect l="3017" t="4364"/>
          <a:stretch>
            <a:fillRect/>
          </a:stretch>
        </p:blipFill>
        <p:spPr bwMode="auto">
          <a:xfrm>
            <a:off x="198783" y="198783"/>
            <a:ext cx="1490869" cy="1016524"/>
          </a:xfrm>
          <a:prstGeom prst="rect">
            <a:avLst/>
          </a:prstGeom>
          <a:noFill/>
        </p:spPr>
      </p:pic>
      <p:sp>
        <p:nvSpPr>
          <p:cNvPr id="12" name="Footer Placeholder 8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2890838" cy="360363"/>
          </a:xfrm>
          <a:noFill/>
        </p:spPr>
        <p:txBody>
          <a:bodyPr/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“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Mereu</a:t>
            </a:r>
            <a:r>
              <a:rPr lang="en-US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 in 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miscare</a:t>
            </a:r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stituent text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Gotham Rounded Book"/>
              </a:rPr>
              <a:t>Constanta, </a:t>
            </a:r>
            <a:r>
              <a:rPr lang="en-US" dirty="0" err="1" smtClean="0">
                <a:latin typeface="Gotham Rounded Book"/>
              </a:rPr>
              <a:t>Tulcea</a:t>
            </a:r>
            <a:r>
              <a:rPr lang="en-US" dirty="0" smtClean="0">
                <a:latin typeface="Gotham Rounded Book"/>
              </a:rPr>
              <a:t>, </a:t>
            </a:r>
            <a:r>
              <a:rPr lang="en-US" dirty="0" err="1" smtClean="0">
                <a:latin typeface="Gotham Rounded Book"/>
              </a:rPr>
              <a:t>Ialomita</a:t>
            </a:r>
            <a:r>
              <a:rPr lang="en-US" dirty="0" smtClean="0">
                <a:latin typeface="Gotham Rounded Book"/>
              </a:rPr>
              <a:t>, </a:t>
            </a:r>
            <a:r>
              <a:rPr lang="en-US" dirty="0" err="1" smtClean="0">
                <a:latin typeface="Gotham Rounded Book"/>
              </a:rPr>
              <a:t>Calarasi</a:t>
            </a:r>
            <a:endParaRPr lang="en-US" dirty="0">
              <a:latin typeface="Gotham Rounded Book"/>
            </a:endParaRPr>
          </a:p>
        </p:txBody>
      </p:sp>
      <p:sp>
        <p:nvSpPr>
          <p:cNvPr id="13" name="Substituent text 1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>
                <a:latin typeface="Gotham Rounded Book"/>
              </a:rPr>
              <a:t>Bucuresti</a:t>
            </a:r>
            <a:endParaRPr lang="en-US" dirty="0">
              <a:latin typeface="Gotham Rounded Book"/>
            </a:endParaRPr>
          </a:p>
        </p:txBody>
      </p:sp>
      <p:sp>
        <p:nvSpPr>
          <p:cNvPr id="12" name="Substituent conținut 11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en-US" sz="2500" dirty="0" smtClean="0">
              <a:latin typeface="Gotham Rounded Book"/>
            </a:endParaRPr>
          </a:p>
          <a:p>
            <a:r>
              <a:rPr lang="en-US" sz="2500" dirty="0" err="1" smtClean="0">
                <a:latin typeface="Gotham Rounded Book"/>
              </a:rPr>
              <a:t>Autoturisme</a:t>
            </a:r>
            <a:r>
              <a:rPr lang="en-US" sz="2500" dirty="0" smtClean="0">
                <a:latin typeface="Gotham Rounded Book"/>
              </a:rPr>
              <a:t> - 25</a:t>
            </a:r>
          </a:p>
          <a:p>
            <a:r>
              <a:rPr lang="en-US" sz="2500" dirty="0" err="1" smtClean="0">
                <a:latin typeface="Gotham Rounded Book"/>
              </a:rPr>
              <a:t>Autoutilitare</a:t>
            </a:r>
            <a:r>
              <a:rPr lang="en-US" sz="2500" dirty="0" smtClean="0">
                <a:latin typeface="Gotham Rounded Book"/>
              </a:rPr>
              <a:t> Vending - 21</a:t>
            </a:r>
          </a:p>
          <a:p>
            <a:r>
              <a:rPr lang="en-US" sz="2500" dirty="0" err="1" smtClean="0">
                <a:latin typeface="Gotham Rounded Book"/>
              </a:rPr>
              <a:t>Autoutilitare</a:t>
            </a:r>
            <a:r>
              <a:rPr lang="en-US" sz="2500" dirty="0" smtClean="0">
                <a:latin typeface="Gotham Rounded Book"/>
              </a:rPr>
              <a:t> </a:t>
            </a:r>
            <a:r>
              <a:rPr lang="en-US" sz="2500" dirty="0" err="1" smtClean="0">
                <a:latin typeface="Gotham Rounded Book"/>
              </a:rPr>
              <a:t>livrare</a:t>
            </a:r>
            <a:r>
              <a:rPr lang="en-US" sz="2500" dirty="0" smtClean="0">
                <a:latin typeface="Gotham Rounded Book"/>
              </a:rPr>
              <a:t> - 9</a:t>
            </a:r>
          </a:p>
        </p:txBody>
      </p:sp>
      <p:sp>
        <p:nvSpPr>
          <p:cNvPr id="14" name="Substituent conținut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z="2500" dirty="0" smtClean="0">
              <a:latin typeface="Gotham Rounded Book"/>
            </a:endParaRPr>
          </a:p>
          <a:p>
            <a:r>
              <a:rPr lang="en-US" sz="2500" dirty="0" err="1" smtClean="0">
                <a:latin typeface="Gotham Rounded Book"/>
              </a:rPr>
              <a:t>Autoturisme</a:t>
            </a:r>
            <a:r>
              <a:rPr lang="en-US" sz="2500" dirty="0" smtClean="0">
                <a:latin typeface="Gotham Rounded Book"/>
              </a:rPr>
              <a:t> – 20</a:t>
            </a:r>
          </a:p>
          <a:p>
            <a:r>
              <a:rPr lang="en-US" sz="2500" dirty="0" err="1" smtClean="0">
                <a:latin typeface="Gotham Rounded Book"/>
              </a:rPr>
              <a:t>Autoutilitare</a:t>
            </a:r>
            <a:r>
              <a:rPr lang="en-US" sz="2500" dirty="0" smtClean="0">
                <a:latin typeface="Gotham Rounded Book"/>
              </a:rPr>
              <a:t> vending - 13</a:t>
            </a:r>
          </a:p>
          <a:p>
            <a:r>
              <a:rPr lang="en-US" sz="2500" dirty="0" err="1" smtClean="0">
                <a:latin typeface="Gotham Rounded Book"/>
              </a:rPr>
              <a:t>Autoutilitare</a:t>
            </a:r>
            <a:r>
              <a:rPr lang="en-US" sz="2500" dirty="0" smtClean="0">
                <a:latin typeface="Gotham Rounded Book"/>
              </a:rPr>
              <a:t> </a:t>
            </a:r>
            <a:r>
              <a:rPr lang="en-US" sz="2500" dirty="0" err="1" smtClean="0">
                <a:latin typeface="Gotham Rounded Book"/>
              </a:rPr>
              <a:t>livrare</a:t>
            </a:r>
            <a:r>
              <a:rPr lang="en-US" sz="2500" dirty="0" smtClean="0">
                <a:latin typeface="Gotham Rounded Book"/>
              </a:rPr>
              <a:t> – 8</a:t>
            </a:r>
          </a:p>
          <a:p>
            <a:endParaRPr lang="en-US" dirty="0">
              <a:latin typeface="Gotham Rounded Book"/>
            </a:endParaRP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E9C-9802-4604-9549-188BC96945E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itlu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err="1" smtClean="0">
                <a:latin typeface="Gotham Rounded Book"/>
              </a:rPr>
              <a:t>Flota</a:t>
            </a:r>
            <a:r>
              <a:rPr lang="en-US" sz="2600" dirty="0" smtClean="0">
                <a:latin typeface="Gotham Rounded Book"/>
              </a:rPr>
              <a:t> auto</a:t>
            </a:r>
            <a:endParaRPr lang="en-US" sz="2600" dirty="0">
              <a:latin typeface="Gotham Rounded Book"/>
            </a:endParaRPr>
          </a:p>
        </p:txBody>
      </p:sp>
      <p:pic>
        <p:nvPicPr>
          <p:cNvPr id="9" name="Picture 13" descr="C:\Users\Admin\Desktop\logo2.jpg"/>
          <p:cNvPicPr>
            <a:picLocks noChangeAspect="1" noChangeArrowheads="1"/>
          </p:cNvPicPr>
          <p:nvPr/>
        </p:nvPicPr>
        <p:blipFill>
          <a:blip r:embed="rId2" cstate="print"/>
          <a:srcRect l="3017" t="4364"/>
          <a:stretch>
            <a:fillRect/>
          </a:stretch>
        </p:blipFill>
        <p:spPr bwMode="auto">
          <a:xfrm>
            <a:off x="198783" y="198783"/>
            <a:ext cx="1490869" cy="1016524"/>
          </a:xfrm>
          <a:prstGeom prst="rect">
            <a:avLst/>
          </a:prstGeom>
          <a:noFill/>
        </p:spPr>
      </p:pic>
      <p:sp>
        <p:nvSpPr>
          <p:cNvPr id="10" name="Footer Placeholder 8"/>
          <p:cNvSpPr txBox="1">
            <a:spLocks/>
          </p:cNvSpPr>
          <p:nvPr/>
        </p:nvSpPr>
        <p:spPr>
          <a:xfrm>
            <a:off x="3124200" y="6356350"/>
            <a:ext cx="2890838" cy="360363"/>
          </a:xfrm>
          <a:prstGeom prst="rect">
            <a:avLst/>
          </a:prstGeom>
          <a:noFill/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“</a:t>
            </a:r>
            <a:r>
              <a:rPr lang="en-US" sz="1400" b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Mereu in miscare</a:t>
            </a:r>
            <a:r>
              <a:rPr lang="en-GB" sz="1400" b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"</a:t>
            </a:r>
            <a:endParaRPr lang="en-GB" sz="1400" b="1" dirty="0" smtClean="0">
              <a:solidFill>
                <a:srgbClr val="C00000"/>
              </a:solidFill>
              <a:latin typeface="Gotham Rounded Book" pitchFamily="50" charset="0"/>
              <a:ea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97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Admin\Desktop\omuletz.jpg"/>
          <p:cNvPicPr>
            <a:picLocks noChangeAspect="1" noChangeArrowheads="1"/>
          </p:cNvPicPr>
          <p:nvPr/>
        </p:nvPicPr>
        <p:blipFill>
          <a:blip r:embed="rId2" cstate="print"/>
          <a:srcRect r="14286" b="28088"/>
          <a:stretch>
            <a:fillRect/>
          </a:stretch>
        </p:blipFill>
        <p:spPr bwMode="auto">
          <a:xfrm>
            <a:off x="914400" y="1600200"/>
            <a:ext cx="7396480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Gotham Rounded Book" pitchFamily="50" charset="0"/>
              </a:rPr>
              <a:t>Cuprins</a:t>
            </a:r>
            <a:endParaRPr lang="en-US" dirty="0">
              <a:latin typeface="Gotham Rounded Book" pitchFamily="50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E9C-9802-4604-9549-188BC96945E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124200" y="2514600"/>
            <a:ext cx="4267200" cy="2362200"/>
          </a:xfrm>
        </p:spPr>
        <p:txBody>
          <a:bodyPr>
            <a:noAutofit/>
          </a:bodyPr>
          <a:lstStyle/>
          <a:p>
            <a:r>
              <a:rPr lang="en-US" sz="1400" dirty="0" err="1" smtClean="0">
                <a:latin typeface="Gotham Rounded Book" pitchFamily="50" charset="0"/>
              </a:rPr>
              <a:t>Informatii</a:t>
            </a:r>
            <a:r>
              <a:rPr lang="en-US" sz="1400" dirty="0" smtClean="0">
                <a:latin typeface="Gotham Rounded Book" pitchFamily="50" charset="0"/>
              </a:rPr>
              <a:t> </a:t>
            </a:r>
            <a:r>
              <a:rPr lang="en-US" sz="1400" dirty="0" err="1" smtClean="0">
                <a:latin typeface="Gotham Rounded Book" pitchFamily="50" charset="0"/>
              </a:rPr>
              <a:t>generale</a:t>
            </a:r>
            <a:endParaRPr lang="en-US" sz="1400" dirty="0">
              <a:latin typeface="Gotham Rounded Book" pitchFamily="50" charset="0"/>
            </a:endParaRPr>
          </a:p>
          <a:p>
            <a:r>
              <a:rPr lang="en-US" sz="1400" dirty="0" err="1" smtClean="0">
                <a:latin typeface="Gotham Rounded Book" pitchFamily="50" charset="0"/>
              </a:rPr>
              <a:t>Misiune</a:t>
            </a:r>
            <a:r>
              <a:rPr lang="en-US" sz="1400" dirty="0" smtClean="0">
                <a:latin typeface="Gotham Rounded Book" pitchFamily="50" charset="0"/>
              </a:rPr>
              <a:t> </a:t>
            </a:r>
            <a:r>
              <a:rPr lang="en-US" sz="1400" dirty="0" err="1" smtClean="0">
                <a:latin typeface="Gotham Rounded Book" pitchFamily="50" charset="0"/>
              </a:rPr>
              <a:t>si</a:t>
            </a:r>
            <a:r>
              <a:rPr lang="en-US" sz="1400" dirty="0" smtClean="0">
                <a:latin typeface="Gotham Rounded Book" pitchFamily="50" charset="0"/>
              </a:rPr>
              <a:t> </a:t>
            </a:r>
            <a:r>
              <a:rPr lang="en-US" sz="1400" dirty="0" err="1" smtClean="0">
                <a:latin typeface="Gotham Rounded Book" pitchFamily="50" charset="0"/>
              </a:rPr>
              <a:t>Obiective</a:t>
            </a:r>
            <a:endParaRPr lang="ro-RO" sz="1400" dirty="0" smtClean="0">
              <a:latin typeface="Gotham Rounded Book" pitchFamily="50" charset="0"/>
            </a:endParaRPr>
          </a:p>
          <a:p>
            <a:r>
              <a:rPr lang="en-US" sz="1400" dirty="0" err="1" smtClean="0">
                <a:latin typeface="Gotham Rounded Book" pitchFamily="50" charset="0"/>
              </a:rPr>
              <a:t>Istoricul</a:t>
            </a:r>
            <a:r>
              <a:rPr lang="en-US" sz="1400" dirty="0" smtClean="0">
                <a:latin typeface="Gotham Rounded Book" pitchFamily="50" charset="0"/>
              </a:rPr>
              <a:t> </a:t>
            </a:r>
            <a:r>
              <a:rPr lang="en-US" sz="1400" dirty="0" err="1" smtClean="0">
                <a:latin typeface="Gotham Rounded Book" pitchFamily="50" charset="0"/>
              </a:rPr>
              <a:t>si</a:t>
            </a:r>
            <a:r>
              <a:rPr lang="en-US" sz="1400" dirty="0" smtClean="0">
                <a:latin typeface="Gotham Rounded Book" pitchFamily="50" charset="0"/>
              </a:rPr>
              <a:t> </a:t>
            </a:r>
            <a:r>
              <a:rPr lang="en-US" sz="1400" dirty="0" err="1" smtClean="0">
                <a:latin typeface="Gotham Rounded Book" pitchFamily="50" charset="0"/>
              </a:rPr>
              <a:t>valorile</a:t>
            </a:r>
            <a:r>
              <a:rPr lang="en-US" sz="1400" dirty="0" smtClean="0">
                <a:latin typeface="Gotham Rounded Book" pitchFamily="50" charset="0"/>
              </a:rPr>
              <a:t> </a:t>
            </a:r>
            <a:r>
              <a:rPr lang="en-US" sz="1400" dirty="0" err="1" smtClean="0">
                <a:latin typeface="Gotham Rounded Book" pitchFamily="50" charset="0"/>
              </a:rPr>
              <a:t>organizatiei</a:t>
            </a:r>
            <a:endParaRPr lang="ro-RO" sz="1400" dirty="0" smtClean="0">
              <a:latin typeface="Gotham Rounded Book" pitchFamily="50" charset="0"/>
            </a:endParaRPr>
          </a:p>
          <a:p>
            <a:r>
              <a:rPr lang="en-US" sz="1400" dirty="0" err="1" smtClean="0">
                <a:latin typeface="Gotham Rounded Book" pitchFamily="50" charset="0"/>
              </a:rPr>
              <a:t>Evolutia</a:t>
            </a:r>
            <a:r>
              <a:rPr lang="en-US" sz="1400" dirty="0" smtClean="0">
                <a:latin typeface="Gotham Rounded Book" pitchFamily="50" charset="0"/>
              </a:rPr>
              <a:t> </a:t>
            </a:r>
            <a:r>
              <a:rPr lang="en-US" sz="1400" dirty="0" err="1" smtClean="0">
                <a:latin typeface="Gotham Rounded Book" pitchFamily="50" charset="0"/>
              </a:rPr>
              <a:t>indicatorilor</a:t>
            </a:r>
            <a:r>
              <a:rPr lang="en-US" sz="1400" dirty="0" smtClean="0">
                <a:latin typeface="Gotham Rounded Book" pitchFamily="50" charset="0"/>
              </a:rPr>
              <a:t> </a:t>
            </a:r>
            <a:r>
              <a:rPr lang="en-US" sz="1400" dirty="0" err="1" smtClean="0">
                <a:latin typeface="Gotham Rounded Book" pitchFamily="50" charset="0"/>
              </a:rPr>
              <a:t>financiari</a:t>
            </a:r>
            <a:endParaRPr lang="ro-RO" sz="1400" dirty="0" smtClean="0">
              <a:latin typeface="Gotham Rounded Book" pitchFamily="50" charset="0"/>
            </a:endParaRPr>
          </a:p>
          <a:p>
            <a:r>
              <a:rPr lang="en-US" sz="1400" dirty="0" err="1" smtClean="0">
                <a:latin typeface="Gotham Rounded Book" pitchFamily="50" charset="0"/>
              </a:rPr>
              <a:t>Locatii</a:t>
            </a:r>
            <a:r>
              <a:rPr lang="en-US" sz="1400" dirty="0" smtClean="0">
                <a:latin typeface="Gotham Rounded Book" pitchFamily="50" charset="0"/>
              </a:rPr>
              <a:t>, </a:t>
            </a:r>
            <a:r>
              <a:rPr lang="en-US" sz="1400" dirty="0" err="1" smtClean="0">
                <a:latin typeface="Gotham Rounded Book" pitchFamily="50" charset="0"/>
              </a:rPr>
              <a:t>Depozite</a:t>
            </a:r>
            <a:r>
              <a:rPr lang="en-US" sz="1400" dirty="0" smtClean="0">
                <a:latin typeface="Gotham Rounded Book" pitchFamily="50" charset="0"/>
              </a:rPr>
              <a:t> &amp; </a:t>
            </a:r>
            <a:r>
              <a:rPr lang="en-US" sz="1400" dirty="0" err="1" smtClean="0">
                <a:latin typeface="Gotham Rounded Book" pitchFamily="50" charset="0"/>
              </a:rPr>
              <a:t>Flota</a:t>
            </a:r>
            <a:r>
              <a:rPr lang="en-US" sz="1400" dirty="0" smtClean="0">
                <a:latin typeface="Gotham Rounded Book" pitchFamily="50" charset="0"/>
              </a:rPr>
              <a:t> auto</a:t>
            </a:r>
            <a:endParaRPr lang="ro-RO" sz="1400" dirty="0" smtClean="0">
              <a:latin typeface="Gotham Rounded Book" pitchFamily="50" charset="0"/>
            </a:endParaRPr>
          </a:p>
          <a:p>
            <a:r>
              <a:rPr lang="en-US" sz="1400" dirty="0" err="1" smtClean="0">
                <a:latin typeface="Gotham Rounded Book" pitchFamily="50" charset="0"/>
              </a:rPr>
              <a:t>Parteneri</a:t>
            </a:r>
            <a:r>
              <a:rPr lang="en-US" sz="1400" dirty="0" smtClean="0">
                <a:latin typeface="Gotham Rounded Book" pitchFamily="50" charset="0"/>
              </a:rPr>
              <a:t>, </a:t>
            </a:r>
            <a:r>
              <a:rPr lang="en-US" sz="1400" dirty="0" err="1">
                <a:latin typeface="Gotham Rounded Book" pitchFamily="50" charset="0"/>
              </a:rPr>
              <a:t>E</a:t>
            </a:r>
            <a:r>
              <a:rPr lang="en-US" sz="1400" dirty="0" err="1" smtClean="0">
                <a:latin typeface="Gotham Rounded Book" pitchFamily="50" charset="0"/>
              </a:rPr>
              <a:t>chipa</a:t>
            </a:r>
            <a:r>
              <a:rPr lang="en-US" sz="1400" dirty="0" smtClean="0">
                <a:latin typeface="Gotham Rounded Book" pitchFamily="50" charset="0"/>
              </a:rPr>
              <a:t> de </a:t>
            </a:r>
            <a:r>
              <a:rPr lang="en-US" sz="1400" dirty="0" err="1" smtClean="0">
                <a:latin typeface="Gotham Rounded Book" pitchFamily="50" charset="0"/>
              </a:rPr>
              <a:t>vanzari</a:t>
            </a:r>
            <a:r>
              <a:rPr lang="en-US" sz="1400" dirty="0" smtClean="0">
                <a:latin typeface="Gotham Rounded Book" pitchFamily="50" charset="0"/>
              </a:rPr>
              <a:t> </a:t>
            </a:r>
            <a:r>
              <a:rPr lang="en-US" sz="1400" dirty="0" err="1" smtClean="0">
                <a:latin typeface="Gotham Rounded Book" pitchFamily="50" charset="0"/>
              </a:rPr>
              <a:t>si</a:t>
            </a:r>
            <a:r>
              <a:rPr lang="en-US" sz="1400" dirty="0" smtClean="0">
                <a:latin typeface="Gotham Rounded Book" pitchFamily="50" charset="0"/>
              </a:rPr>
              <a:t> </a:t>
            </a:r>
            <a:r>
              <a:rPr lang="en-US" sz="1400" dirty="0" err="1" smtClean="0">
                <a:latin typeface="Gotham Rounded Book" pitchFamily="50" charset="0"/>
              </a:rPr>
              <a:t>pozitia</a:t>
            </a:r>
            <a:r>
              <a:rPr lang="en-US" sz="1400" dirty="0" smtClean="0">
                <a:latin typeface="Gotham Rounded Book" pitchFamily="50" charset="0"/>
              </a:rPr>
              <a:t> </a:t>
            </a:r>
            <a:r>
              <a:rPr lang="en-US" sz="1400" dirty="0" err="1" smtClean="0">
                <a:latin typeface="Gotham Rounded Book" pitchFamily="50" charset="0"/>
              </a:rPr>
              <a:t>noastra</a:t>
            </a:r>
            <a:r>
              <a:rPr lang="en-US" sz="1400" dirty="0" smtClean="0">
                <a:latin typeface="Gotham Rounded Book" pitchFamily="50" charset="0"/>
              </a:rPr>
              <a:t> in </a:t>
            </a:r>
            <a:r>
              <a:rPr lang="en-US" sz="1400" dirty="0" err="1" smtClean="0">
                <a:latin typeface="Gotham Rounded Book" pitchFamily="50" charset="0"/>
              </a:rPr>
              <a:t>piata</a:t>
            </a:r>
            <a:endParaRPr lang="ro-RO" sz="1400" dirty="0" smtClean="0">
              <a:latin typeface="Gotham Rounded Book" pitchFamily="50" charset="0"/>
            </a:endParaRPr>
          </a:p>
          <a:p>
            <a:r>
              <a:rPr lang="en-US" sz="1400" dirty="0" err="1" smtClean="0">
                <a:latin typeface="Gotham Rounded Book" pitchFamily="50" charset="0"/>
              </a:rPr>
              <a:t>Obiective</a:t>
            </a:r>
            <a:r>
              <a:rPr lang="en-US" sz="1400" dirty="0" smtClean="0">
                <a:latin typeface="Gotham Rounded Book" pitchFamily="50" charset="0"/>
              </a:rPr>
              <a:t> </a:t>
            </a:r>
            <a:r>
              <a:rPr lang="ro-RO" sz="1400" dirty="0" smtClean="0">
                <a:latin typeface="Gotham Rounded Book" pitchFamily="50" charset="0"/>
              </a:rPr>
              <a:t>201</a:t>
            </a:r>
            <a:r>
              <a:rPr lang="en-US" sz="1400" dirty="0" smtClean="0">
                <a:latin typeface="Gotham Rounded Book" pitchFamily="50" charset="0"/>
              </a:rPr>
              <a:t>8</a:t>
            </a:r>
            <a:endParaRPr lang="ro-RO" sz="1400" dirty="0" smtClean="0">
              <a:latin typeface="Gotham Rounded Book" pitchFamily="50" charset="0"/>
            </a:endParaRPr>
          </a:p>
          <a:p>
            <a:r>
              <a:rPr lang="en-US" sz="1400" dirty="0" smtClean="0">
                <a:latin typeface="Gotham Rounded Book" pitchFamily="50" charset="0"/>
              </a:rPr>
              <a:t>Team Building</a:t>
            </a:r>
            <a:endParaRPr lang="ro-RO" sz="1400" dirty="0" smtClean="0">
              <a:latin typeface="Gotham Rounded Book" pitchFamily="50" charset="0"/>
            </a:endParaRPr>
          </a:p>
          <a:p>
            <a:endParaRPr lang="ro-RO" dirty="0" smtClean="0"/>
          </a:p>
          <a:p>
            <a:endParaRPr lang="en-US" dirty="0"/>
          </a:p>
        </p:txBody>
      </p:sp>
      <p:pic>
        <p:nvPicPr>
          <p:cNvPr id="13" name="Picture 6" descr="C:\Users\Admin\Desktop\logo2.jpg"/>
          <p:cNvPicPr>
            <a:picLocks noChangeAspect="1" noChangeArrowheads="1"/>
          </p:cNvPicPr>
          <p:nvPr/>
        </p:nvPicPr>
        <p:blipFill>
          <a:blip r:embed="rId3" cstate="print"/>
          <a:srcRect l="3017" t="4364"/>
          <a:stretch>
            <a:fillRect/>
          </a:stretch>
        </p:blipFill>
        <p:spPr bwMode="auto">
          <a:xfrm>
            <a:off x="198783" y="198783"/>
            <a:ext cx="1490869" cy="1016524"/>
          </a:xfrm>
          <a:prstGeom prst="rect">
            <a:avLst/>
          </a:prstGeom>
          <a:noFill/>
        </p:spPr>
      </p:pic>
      <p:sp>
        <p:nvSpPr>
          <p:cNvPr id="8" name="Footer Placeholder 8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2890838" cy="360363"/>
          </a:xfrm>
          <a:noFill/>
        </p:spPr>
        <p:txBody>
          <a:bodyPr/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“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Mereu</a:t>
            </a:r>
            <a:r>
              <a:rPr lang="en-US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 in 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miscare</a:t>
            </a:r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err="1" smtClean="0">
                <a:latin typeface="Gotham Rounded Book" pitchFamily="50" charset="0"/>
              </a:rPr>
              <a:t>Depozite</a:t>
            </a:r>
            <a:r>
              <a:rPr lang="en-US" sz="2600" dirty="0" smtClean="0">
                <a:latin typeface="Gotham Rounded Book" pitchFamily="50" charset="0"/>
              </a:rPr>
              <a:t> </a:t>
            </a:r>
            <a:r>
              <a:rPr lang="en-US" sz="2600" dirty="0" err="1" smtClean="0">
                <a:latin typeface="Gotham Rounded Book" pitchFamily="50" charset="0"/>
              </a:rPr>
              <a:t>si</a:t>
            </a:r>
            <a:r>
              <a:rPr lang="en-US" sz="2600" dirty="0" smtClean="0">
                <a:latin typeface="Gotham Rounded Book" pitchFamily="50" charset="0"/>
              </a:rPr>
              <a:t> </a:t>
            </a:r>
            <a:r>
              <a:rPr lang="en-US" sz="2600" dirty="0" err="1">
                <a:latin typeface="Gotham Rounded Book" pitchFamily="50" charset="0"/>
              </a:rPr>
              <a:t>f</a:t>
            </a:r>
            <a:r>
              <a:rPr lang="en-US" sz="2600" dirty="0" err="1" smtClean="0">
                <a:latin typeface="Gotham Rounded Book" pitchFamily="50" charset="0"/>
              </a:rPr>
              <a:t>lota</a:t>
            </a:r>
            <a:r>
              <a:rPr lang="en-US" sz="2600" dirty="0" smtClean="0">
                <a:latin typeface="Gotham Rounded Book" pitchFamily="50" charset="0"/>
              </a:rPr>
              <a:t> auto</a:t>
            </a:r>
            <a:endParaRPr lang="en-US" sz="2600" dirty="0">
              <a:latin typeface="Gotham Rounded Book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E9C-9802-4604-9549-188BC96945E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533400"/>
          </a:xfrm>
        </p:spPr>
        <p:txBody>
          <a:bodyPr/>
          <a:lstStyle/>
          <a:p>
            <a:pPr algn="ctr">
              <a:buNone/>
            </a:pPr>
            <a:r>
              <a:rPr lang="ro-RO" dirty="0" smtClean="0">
                <a:latin typeface="Gotham Rounded Book" pitchFamily="50" charset="0"/>
              </a:rPr>
              <a:t>Constanta</a:t>
            </a:r>
            <a:endParaRPr lang="en-US" dirty="0">
              <a:latin typeface="Gotham Rounded Book" pitchFamily="50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533400"/>
          </a:xfrm>
        </p:spPr>
        <p:txBody>
          <a:bodyPr/>
          <a:lstStyle/>
          <a:p>
            <a:pPr algn="ctr">
              <a:buNone/>
            </a:pPr>
            <a:r>
              <a:rPr lang="ro-RO" dirty="0" smtClean="0">
                <a:latin typeface="Gotham Rounded Book" pitchFamily="50" charset="0"/>
              </a:rPr>
              <a:t>Buc</a:t>
            </a:r>
            <a:r>
              <a:rPr lang="en-US" dirty="0" err="1" smtClean="0">
                <a:latin typeface="Gotham Rounded Book" pitchFamily="50" charset="0"/>
              </a:rPr>
              <a:t>uresti</a:t>
            </a:r>
            <a:endParaRPr lang="en-US" dirty="0">
              <a:latin typeface="Gotham Rounded Book" pitchFamily="50" charset="0"/>
            </a:endParaRPr>
          </a:p>
        </p:txBody>
      </p:sp>
      <p:pic>
        <p:nvPicPr>
          <p:cNvPr id="7171" name="Picture 3" descr="C:\Users\Admin\Desktop\bu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828800"/>
            <a:ext cx="3264553" cy="2151062"/>
          </a:xfrm>
          <a:prstGeom prst="rect">
            <a:avLst/>
          </a:prstGeom>
          <a:noFill/>
        </p:spPr>
      </p:pic>
      <p:pic>
        <p:nvPicPr>
          <p:cNvPr id="7172" name="Picture 4" descr="C:\Users\Admin\Desktop\bu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191000"/>
            <a:ext cx="3293165" cy="2148466"/>
          </a:xfrm>
          <a:prstGeom prst="rect">
            <a:avLst/>
          </a:prstGeom>
          <a:noFill/>
        </p:spPr>
      </p:pic>
      <p:pic>
        <p:nvPicPr>
          <p:cNvPr id="13" name="Picture 15" descr="C:\Users\Admin\Desktop\duo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784560"/>
            <a:ext cx="1905000" cy="254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Admin\Desktop\logo2.jpg"/>
          <p:cNvPicPr>
            <a:picLocks noChangeAspect="1" noChangeArrowheads="1"/>
          </p:cNvPicPr>
          <p:nvPr/>
        </p:nvPicPr>
        <p:blipFill>
          <a:blip r:embed="rId5" cstate="print"/>
          <a:srcRect l="3017" t="4364"/>
          <a:stretch>
            <a:fillRect/>
          </a:stretch>
        </p:blipFill>
        <p:spPr bwMode="auto">
          <a:xfrm>
            <a:off x="198783" y="198783"/>
            <a:ext cx="1490869" cy="1016524"/>
          </a:xfrm>
          <a:prstGeom prst="rect">
            <a:avLst/>
          </a:prstGeom>
          <a:noFill/>
        </p:spPr>
      </p:pic>
      <p:sp>
        <p:nvSpPr>
          <p:cNvPr id="12" name="Footer Placeholder 8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2890838" cy="360363"/>
          </a:xfrm>
          <a:noFill/>
        </p:spPr>
        <p:txBody>
          <a:bodyPr/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“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Mereu</a:t>
            </a:r>
            <a:r>
              <a:rPr lang="en-US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 in 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miscare</a:t>
            </a:r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"</a:t>
            </a:r>
          </a:p>
        </p:txBody>
      </p:sp>
      <p:pic>
        <p:nvPicPr>
          <p:cNvPr id="16" name="Picture 15" descr="Ct2 edi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1828800"/>
            <a:ext cx="4221061" cy="183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Buc4 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4038600"/>
            <a:ext cx="2971800" cy="222885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 err="1" smtClean="0">
                <a:latin typeface="Gotham Rounded Book" pitchFamily="50" charset="0"/>
              </a:rPr>
              <a:t>Depozite</a:t>
            </a:r>
            <a:r>
              <a:rPr lang="en-US" sz="2500" dirty="0" smtClean="0">
                <a:latin typeface="Gotham Rounded Book" pitchFamily="50" charset="0"/>
              </a:rPr>
              <a:t> </a:t>
            </a:r>
            <a:r>
              <a:rPr lang="en-US" sz="2500" dirty="0" err="1" smtClean="0">
                <a:latin typeface="Gotham Rounded Book" pitchFamily="50" charset="0"/>
              </a:rPr>
              <a:t>si</a:t>
            </a:r>
            <a:r>
              <a:rPr lang="en-US" sz="2500" dirty="0" smtClean="0">
                <a:latin typeface="Gotham Rounded Book" pitchFamily="50" charset="0"/>
              </a:rPr>
              <a:t> </a:t>
            </a:r>
            <a:r>
              <a:rPr lang="en-US" sz="2500" dirty="0" err="1" smtClean="0">
                <a:latin typeface="Gotham Rounded Book" pitchFamily="50" charset="0"/>
              </a:rPr>
              <a:t>flota</a:t>
            </a:r>
            <a:r>
              <a:rPr lang="en-US" sz="2500" dirty="0" smtClean="0">
                <a:latin typeface="Gotham Rounded Book" pitchFamily="50" charset="0"/>
              </a:rPr>
              <a:t> auto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E9C-9802-4604-9549-188BC96945E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" name="Picture 8" descr="C:\Users\Admin\Desktop\logo2.jpg"/>
          <p:cNvPicPr>
            <a:picLocks noChangeAspect="1" noChangeArrowheads="1"/>
          </p:cNvPicPr>
          <p:nvPr/>
        </p:nvPicPr>
        <p:blipFill>
          <a:blip r:embed="rId3" cstate="print"/>
          <a:srcRect l="3017" t="4364"/>
          <a:stretch>
            <a:fillRect/>
          </a:stretch>
        </p:blipFill>
        <p:spPr bwMode="auto">
          <a:xfrm>
            <a:off x="198783" y="198783"/>
            <a:ext cx="1490869" cy="1016524"/>
          </a:xfrm>
          <a:prstGeom prst="rect">
            <a:avLst/>
          </a:prstGeom>
          <a:noFill/>
        </p:spPr>
      </p:pic>
      <p:sp>
        <p:nvSpPr>
          <p:cNvPr id="12" name="Footer Placeholder 8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2890838" cy="360363"/>
          </a:xfrm>
          <a:noFill/>
        </p:spPr>
        <p:txBody>
          <a:bodyPr/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“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Mereu</a:t>
            </a:r>
            <a:r>
              <a:rPr lang="en-US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 in 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miscare</a:t>
            </a:r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"</a:t>
            </a:r>
          </a:p>
        </p:txBody>
      </p:sp>
      <p:pic>
        <p:nvPicPr>
          <p:cNvPr id="19" name="Picture 18" descr="Buc1 ed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4038600"/>
            <a:ext cx="2946400" cy="2209800"/>
          </a:xfrm>
          <a:prstGeom prst="rect">
            <a:avLst/>
          </a:prstGeom>
        </p:spPr>
      </p:pic>
      <p:pic>
        <p:nvPicPr>
          <p:cNvPr id="20" name="Picture 19" descr="Buc3 edi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4038600"/>
            <a:ext cx="2943200" cy="2207400"/>
          </a:xfrm>
          <a:prstGeom prst="rect">
            <a:avLst/>
          </a:prstGeom>
        </p:spPr>
      </p:pic>
      <p:pic>
        <p:nvPicPr>
          <p:cNvPr id="22" name="Picture 21" descr="Ct1 edi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1676400"/>
            <a:ext cx="3632903" cy="2133600"/>
          </a:xfrm>
          <a:prstGeom prst="rect">
            <a:avLst/>
          </a:prstGeom>
        </p:spPr>
      </p:pic>
      <p:pic>
        <p:nvPicPr>
          <p:cNvPr id="23" name="Picture 22" descr="Ct2 edi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62400" y="1676400"/>
            <a:ext cx="4913153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o-RO" dirty="0" smtClean="0">
                <a:latin typeface="Gotham Rounded Book" pitchFamily="50" charset="0"/>
              </a:rPr>
              <a:t>Food</a:t>
            </a:r>
            <a:endParaRPr lang="en-US" dirty="0">
              <a:latin typeface="Gotham Rounded Book" pitchFamily="50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o-RO" dirty="0" smtClean="0">
                <a:latin typeface="Gotham Rounded Book" pitchFamily="50" charset="0"/>
              </a:rPr>
              <a:t>Non-food</a:t>
            </a:r>
            <a:endParaRPr lang="en-US" dirty="0">
              <a:latin typeface="Gotham Rounded Book" pitchFamily="50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pPr marL="338138" indent="-338138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Gotham Rounded Book" pitchFamily="50" charset="0"/>
              </a:rPr>
              <a:t>Nestle</a:t>
            </a:r>
          </a:p>
          <a:p>
            <a:pPr marL="338138" indent="-338138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Gotham Rounded Book" pitchFamily="50" charset="0"/>
              </a:rPr>
              <a:t>DR. </a:t>
            </a:r>
            <a:r>
              <a:rPr lang="en-GB" sz="2800" dirty="0" err="1" smtClean="0">
                <a:solidFill>
                  <a:srgbClr val="000000"/>
                </a:solidFill>
                <a:latin typeface="Gotham Rounded Book" pitchFamily="50" charset="0"/>
              </a:rPr>
              <a:t>Oetker</a:t>
            </a:r>
            <a:endParaRPr lang="en-GB" sz="2800" dirty="0" smtClean="0">
              <a:solidFill>
                <a:srgbClr val="000000"/>
              </a:solidFill>
              <a:latin typeface="Gotham Rounded Book" pitchFamily="50" charset="0"/>
            </a:endParaRPr>
          </a:p>
          <a:p>
            <a:pPr marL="338138" indent="-338138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2800" dirty="0" err="1" smtClean="0">
                <a:solidFill>
                  <a:srgbClr val="000000"/>
                </a:solidFill>
                <a:latin typeface="Gotham Rounded Book" pitchFamily="50" charset="0"/>
              </a:rPr>
              <a:t>Orkla</a:t>
            </a:r>
            <a:r>
              <a:rPr lang="en-GB" sz="2800" dirty="0" smtClean="0">
                <a:solidFill>
                  <a:srgbClr val="000000"/>
                </a:solidFill>
                <a:latin typeface="Gotham Rounded Book" pitchFamily="50" charset="0"/>
              </a:rPr>
              <a:t> Foods</a:t>
            </a:r>
          </a:p>
          <a:p>
            <a:pPr marL="338138" indent="-338138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2800" dirty="0" err="1" smtClean="0">
                <a:solidFill>
                  <a:srgbClr val="000000"/>
                </a:solidFill>
                <a:latin typeface="Gotham Rounded Book" pitchFamily="50" charset="0"/>
              </a:rPr>
              <a:t>Rostar</a:t>
            </a:r>
            <a:endParaRPr lang="en-GB" sz="2800" dirty="0" smtClean="0">
              <a:solidFill>
                <a:srgbClr val="000000"/>
              </a:solidFill>
              <a:latin typeface="Gotham Rounded Book" pitchFamily="50" charset="0"/>
            </a:endParaRPr>
          </a:p>
          <a:p>
            <a:pPr marL="338138" indent="-338138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2800" dirty="0" err="1" smtClean="0">
                <a:solidFill>
                  <a:srgbClr val="000000"/>
                </a:solidFill>
                <a:latin typeface="Gotham Rounded Book" pitchFamily="50" charset="0"/>
              </a:rPr>
              <a:t>Olimpia</a:t>
            </a:r>
            <a:endParaRPr lang="en-GB" sz="2800" dirty="0" smtClean="0">
              <a:solidFill>
                <a:srgbClr val="000000"/>
              </a:solidFill>
              <a:latin typeface="Gotham Rounded Book" pitchFamily="50" charset="0"/>
            </a:endParaRPr>
          </a:p>
          <a:p>
            <a:pPr marL="338138" indent="-338138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2800" dirty="0" err="1" smtClean="0">
                <a:solidFill>
                  <a:srgbClr val="000000"/>
                </a:solidFill>
                <a:latin typeface="Gotham Rounded Book" pitchFamily="50" charset="0"/>
              </a:rPr>
              <a:t>Boromir</a:t>
            </a:r>
            <a:endParaRPr lang="en-GB" sz="2800" dirty="0" smtClean="0">
              <a:solidFill>
                <a:srgbClr val="000000"/>
              </a:solidFill>
              <a:latin typeface="Gotham Rounded Book" pitchFamily="50" charset="0"/>
            </a:endParaRPr>
          </a:p>
          <a:p>
            <a:pPr marL="338138" indent="-338138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Gotham Rounded Book" pitchFamily="50" charset="0"/>
              </a:rPr>
              <a:t>De Silva</a:t>
            </a:r>
          </a:p>
          <a:p>
            <a:pPr marL="338138" indent="-338138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Gotham Rounded Book" pitchFamily="50" charset="0"/>
              </a:rPr>
              <a:t>Mandy Foods</a:t>
            </a:r>
          </a:p>
          <a:p>
            <a:pPr marL="338138" indent="-338138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Gotham Rounded Book" pitchFamily="50" charset="0"/>
              </a:rPr>
              <a:t>Marathon</a:t>
            </a:r>
          </a:p>
          <a:p>
            <a:pPr marL="338138" indent="-338138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2800" dirty="0" err="1" smtClean="0">
                <a:solidFill>
                  <a:srgbClr val="000000"/>
                </a:solidFill>
                <a:latin typeface="Gotham Rounded Book" pitchFamily="50" charset="0"/>
              </a:rPr>
              <a:t>Sammills</a:t>
            </a:r>
            <a:endParaRPr lang="en-GB" sz="2800" dirty="0" smtClean="0">
              <a:solidFill>
                <a:srgbClr val="000000"/>
              </a:solidFill>
              <a:latin typeface="Gotham Rounded Book" pitchFamily="50" charset="0"/>
            </a:endParaRPr>
          </a:p>
          <a:p>
            <a:pPr marL="338138" indent="-338138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2800" dirty="0" err="1" smtClean="0">
                <a:solidFill>
                  <a:srgbClr val="000000"/>
                </a:solidFill>
                <a:latin typeface="Gotham Rounded Book" pitchFamily="50" charset="0"/>
              </a:rPr>
              <a:t>Terrabisco</a:t>
            </a:r>
            <a:endParaRPr lang="en-GB" sz="2800" dirty="0" smtClean="0">
              <a:solidFill>
                <a:srgbClr val="000000"/>
              </a:solidFill>
              <a:latin typeface="Gotham Rounded Book" pitchFamily="50" charset="0"/>
            </a:endParaRPr>
          </a:p>
          <a:p>
            <a:pPr marL="338138" indent="-338138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Gotham Rounded Book" pitchFamily="50" charset="0"/>
              </a:rPr>
              <a:t>Scandia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338138" indent="-338138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2200" dirty="0" err="1">
                <a:solidFill>
                  <a:srgbClr val="000000"/>
                </a:solidFill>
                <a:latin typeface="Gotham Rounded Book" pitchFamily="50" charset="0"/>
              </a:rPr>
              <a:t>Beiersdorf</a:t>
            </a:r>
            <a:endParaRPr lang="en-GB" sz="2200" dirty="0">
              <a:solidFill>
                <a:srgbClr val="000000"/>
              </a:solidFill>
              <a:latin typeface="Gotham Rounded Book" pitchFamily="50" charset="0"/>
            </a:endParaRPr>
          </a:p>
          <a:p>
            <a:pPr marL="338138" indent="-338138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2200" dirty="0">
                <a:solidFill>
                  <a:srgbClr val="000000"/>
                </a:solidFill>
                <a:latin typeface="Gotham Rounded Book" pitchFamily="50" charset="0"/>
              </a:rPr>
              <a:t>Johnson</a:t>
            </a:r>
            <a:r>
              <a:rPr lang="en-GB" sz="1800" dirty="0" smtClean="0">
                <a:solidFill>
                  <a:srgbClr val="000000"/>
                </a:solidFill>
                <a:latin typeface="Gotham Rounded Book" pitchFamily="50" charset="0"/>
              </a:rPr>
              <a:t> Wax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E9C-9802-4604-9549-188BC96945E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 smtClean="0">
                <a:latin typeface="Gotham Rounded Book" pitchFamily="50" charset="0"/>
              </a:rPr>
              <a:t>Partner</a:t>
            </a:r>
            <a:r>
              <a:rPr lang="en-US" dirty="0" err="1" smtClean="0">
                <a:latin typeface="Gotham Rounded Book" pitchFamily="50" charset="0"/>
              </a:rPr>
              <a:t>i</a:t>
            </a:r>
            <a:endParaRPr lang="en-US" dirty="0">
              <a:latin typeface="Gotham Rounded Book" pitchFamily="50" charset="0"/>
            </a:endParaRPr>
          </a:p>
        </p:txBody>
      </p:sp>
      <p:pic>
        <p:nvPicPr>
          <p:cNvPr id="10" name="Picture 9" descr="C:\Users\Admin\Desktop\logo2.jpg"/>
          <p:cNvPicPr>
            <a:picLocks noChangeAspect="1" noChangeArrowheads="1"/>
          </p:cNvPicPr>
          <p:nvPr/>
        </p:nvPicPr>
        <p:blipFill>
          <a:blip r:embed="rId2" cstate="print"/>
          <a:srcRect l="3017" t="4364"/>
          <a:stretch>
            <a:fillRect/>
          </a:stretch>
        </p:blipFill>
        <p:spPr bwMode="auto">
          <a:xfrm>
            <a:off x="198783" y="198783"/>
            <a:ext cx="1490869" cy="1016524"/>
          </a:xfrm>
          <a:prstGeom prst="rect">
            <a:avLst/>
          </a:prstGeom>
          <a:noFill/>
        </p:spPr>
      </p:pic>
      <p:sp>
        <p:nvSpPr>
          <p:cNvPr id="12" name="Footer Placeholder 8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2890838" cy="360363"/>
          </a:xfrm>
          <a:noFill/>
        </p:spPr>
        <p:txBody>
          <a:bodyPr/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“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Mereu</a:t>
            </a:r>
            <a:r>
              <a:rPr lang="en-US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 in 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miscare</a:t>
            </a:r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Gotham Rounded Book" pitchFamily="50" charset="0"/>
              </a:rPr>
              <a:t>Pozitia</a:t>
            </a:r>
            <a:r>
              <a:rPr lang="en-US" dirty="0" smtClean="0">
                <a:latin typeface="Gotham Rounded Book" pitchFamily="50" charset="0"/>
              </a:rPr>
              <a:t> in </a:t>
            </a:r>
            <a:r>
              <a:rPr lang="en-US" dirty="0" err="1" smtClean="0">
                <a:latin typeface="Gotham Rounded Book" pitchFamily="50" charset="0"/>
              </a:rPr>
              <a:t>piata</a:t>
            </a:r>
            <a:endParaRPr lang="en-US" dirty="0">
              <a:latin typeface="Gotham Rounded Book" pitchFamily="50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E9C-9802-4604-9549-188BC96945E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Gotham Rounded Book" pitchFamily="50" charset="0"/>
              </a:rPr>
              <a:t>In </a:t>
            </a:r>
            <a:r>
              <a:rPr lang="en-US" sz="2400" dirty="0" err="1" smtClean="0">
                <a:latin typeface="Gotham Rounded Book" pitchFamily="50" charset="0"/>
              </a:rPr>
              <a:t>prezent</a:t>
            </a:r>
            <a:r>
              <a:rPr lang="en-US" sz="2400" dirty="0" smtClean="0">
                <a:latin typeface="Gotham Rounded Book" pitchFamily="50" charset="0"/>
              </a:rPr>
              <a:t> </a:t>
            </a:r>
            <a:r>
              <a:rPr lang="en-US" sz="2400" dirty="0" err="1" smtClean="0">
                <a:latin typeface="Gotham Rounded Book" pitchFamily="50" charset="0"/>
              </a:rPr>
              <a:t>suntem</a:t>
            </a:r>
            <a:r>
              <a:rPr lang="en-US" sz="2400" dirty="0" smtClean="0">
                <a:latin typeface="Gotham Rounded Book" pitchFamily="50" charset="0"/>
              </a:rPr>
              <a:t> </a:t>
            </a:r>
            <a:r>
              <a:rPr lang="en-US" sz="2400" dirty="0" err="1" smtClean="0">
                <a:latin typeface="Gotham Rounded Book" pitchFamily="50" charset="0"/>
              </a:rPr>
              <a:t>lideri</a:t>
            </a:r>
            <a:r>
              <a:rPr lang="en-US" sz="2400" dirty="0" smtClean="0">
                <a:latin typeface="Gotham Rounded Book" pitchFamily="50" charset="0"/>
              </a:rPr>
              <a:t>. </a:t>
            </a:r>
            <a:r>
              <a:rPr lang="en-US" sz="2400" dirty="0" err="1" smtClean="0">
                <a:latin typeface="Gotham Rounded Book" pitchFamily="50" charset="0"/>
              </a:rPr>
              <a:t>Detinem</a:t>
            </a:r>
            <a:r>
              <a:rPr lang="en-US" sz="2400" dirty="0" smtClean="0">
                <a:latin typeface="Gotham Rounded Book" pitchFamily="50" charset="0"/>
              </a:rPr>
              <a:t> </a:t>
            </a:r>
            <a:r>
              <a:rPr lang="en-US" sz="2400" dirty="0" err="1" smtClean="0">
                <a:latin typeface="Gotham Rounded Book" pitchFamily="50" charset="0"/>
              </a:rPr>
              <a:t>locul</a:t>
            </a:r>
            <a:r>
              <a:rPr lang="en-US" sz="2400" dirty="0" smtClean="0">
                <a:latin typeface="Gotham Rounded Book" pitchFamily="50" charset="0"/>
              </a:rPr>
              <a:t> I in Constanta in </a:t>
            </a:r>
            <a:r>
              <a:rPr lang="en-US" sz="2400" dirty="0" err="1" smtClean="0">
                <a:latin typeface="Gotham Rounded Book" pitchFamily="50" charset="0"/>
              </a:rPr>
              <a:t>domeniul</a:t>
            </a:r>
            <a:r>
              <a:rPr lang="en-US" sz="2400" dirty="0" smtClean="0">
                <a:latin typeface="Gotham Rounded Book" pitchFamily="50" charset="0"/>
              </a:rPr>
              <a:t> </a:t>
            </a:r>
            <a:r>
              <a:rPr lang="en-US" sz="2400" dirty="0" err="1" smtClean="0">
                <a:latin typeface="Gotham Rounded Book" pitchFamily="50" charset="0"/>
              </a:rPr>
              <a:t>distributiei</a:t>
            </a:r>
            <a:r>
              <a:rPr lang="en-US" sz="2400" dirty="0" smtClean="0">
                <a:latin typeface="Gotham Rounded Book" pitchFamily="50" charset="0"/>
              </a:rPr>
              <a:t> de </a:t>
            </a:r>
            <a:r>
              <a:rPr lang="en-US" sz="2400" dirty="0" err="1" smtClean="0">
                <a:latin typeface="Gotham Rounded Book" pitchFamily="50" charset="0"/>
              </a:rPr>
              <a:t>produse</a:t>
            </a:r>
            <a:r>
              <a:rPr lang="en-US" sz="2400" dirty="0" smtClean="0">
                <a:latin typeface="Gotham Rounded Book" pitchFamily="50" charset="0"/>
              </a:rPr>
              <a:t> food </a:t>
            </a:r>
            <a:r>
              <a:rPr lang="en-US" sz="2400" dirty="0" err="1" smtClean="0">
                <a:latin typeface="Gotham Rounded Book" pitchFamily="50" charset="0"/>
              </a:rPr>
              <a:t>pe</a:t>
            </a:r>
            <a:r>
              <a:rPr lang="en-US" sz="2400" dirty="0" smtClean="0">
                <a:latin typeface="Gotham Rounded Book" pitchFamily="50" charset="0"/>
              </a:rPr>
              <a:t> </a:t>
            </a:r>
            <a:r>
              <a:rPr lang="en-US" sz="2400" dirty="0" err="1" smtClean="0">
                <a:latin typeface="Gotham Rounded Book" pitchFamily="50" charset="0"/>
              </a:rPr>
              <a:t>piata</a:t>
            </a:r>
            <a:r>
              <a:rPr lang="en-US" sz="2400" dirty="0" smtClean="0">
                <a:latin typeface="Gotham Rounded Book" pitchFamily="50" charset="0"/>
              </a:rPr>
              <a:t> de retail.</a:t>
            </a:r>
            <a:endParaRPr lang="en-US" sz="2400" dirty="0">
              <a:latin typeface="Gotham Rounded Book" pitchFamily="50" charset="0"/>
            </a:endParaRPr>
          </a:p>
          <a:p>
            <a:r>
              <a:rPr lang="en-US" sz="2400" dirty="0" smtClean="0">
                <a:latin typeface="Gotham Rounded Book" pitchFamily="50" charset="0"/>
              </a:rPr>
              <a:t>Ne </a:t>
            </a:r>
            <a:r>
              <a:rPr lang="en-US" sz="2400" dirty="0" err="1" smtClean="0">
                <a:latin typeface="Gotham Rounded Book" pitchFamily="50" charset="0"/>
              </a:rPr>
              <a:t>straduim</a:t>
            </a:r>
            <a:r>
              <a:rPr lang="en-US" sz="2400" dirty="0" smtClean="0">
                <a:latin typeface="Gotham Rounded Book" pitchFamily="50" charset="0"/>
              </a:rPr>
              <a:t> </a:t>
            </a:r>
            <a:r>
              <a:rPr lang="en-US" sz="2400" dirty="0" err="1" smtClean="0">
                <a:latin typeface="Gotham Rounded Book" pitchFamily="50" charset="0"/>
              </a:rPr>
              <a:t>sa</a:t>
            </a:r>
            <a:r>
              <a:rPr lang="en-US" sz="2400" dirty="0" smtClean="0">
                <a:latin typeface="Gotham Rounded Book" pitchFamily="50" charset="0"/>
              </a:rPr>
              <a:t> </a:t>
            </a:r>
            <a:r>
              <a:rPr lang="en-US" sz="2400" dirty="0" err="1" smtClean="0">
                <a:latin typeface="Gotham Rounded Book" pitchFamily="50" charset="0"/>
              </a:rPr>
              <a:t>devenim</a:t>
            </a:r>
            <a:r>
              <a:rPr lang="en-US" sz="2400" dirty="0" smtClean="0">
                <a:latin typeface="Gotham Rounded Book" pitchFamily="50" charset="0"/>
              </a:rPr>
              <a:t> </a:t>
            </a:r>
            <a:r>
              <a:rPr lang="en-US" sz="2400" dirty="0" err="1" smtClean="0">
                <a:latin typeface="Gotham Rounded Book" pitchFamily="50" charset="0"/>
              </a:rPr>
              <a:t>unul</a:t>
            </a:r>
            <a:r>
              <a:rPr lang="en-US" sz="2400" dirty="0" smtClean="0">
                <a:latin typeface="Gotham Rounded Book" pitchFamily="50" charset="0"/>
              </a:rPr>
              <a:t> din </a:t>
            </a:r>
            <a:r>
              <a:rPr lang="en-US" sz="2400" dirty="0" err="1" smtClean="0">
                <a:latin typeface="Gotham Rounded Book" pitchFamily="50" charset="0"/>
              </a:rPr>
              <a:t>principalii</a:t>
            </a:r>
            <a:r>
              <a:rPr lang="en-US" sz="2400" dirty="0" smtClean="0">
                <a:latin typeface="Gotham Rounded Book" pitchFamily="50" charset="0"/>
              </a:rPr>
              <a:t> </a:t>
            </a:r>
            <a:r>
              <a:rPr lang="en-US" sz="2400" dirty="0" err="1" smtClean="0">
                <a:latin typeface="Gotham Rounded Book" pitchFamily="50" charset="0"/>
              </a:rPr>
              <a:t>distribuitori</a:t>
            </a:r>
            <a:r>
              <a:rPr lang="en-US" sz="2400" dirty="0" smtClean="0">
                <a:latin typeface="Gotham Rounded Book" pitchFamily="50" charset="0"/>
              </a:rPr>
              <a:t> </a:t>
            </a:r>
            <a:r>
              <a:rPr lang="en-US" sz="2400" dirty="0" err="1" smtClean="0">
                <a:latin typeface="Gotham Rounded Book" pitchFamily="50" charset="0"/>
              </a:rPr>
              <a:t>si</a:t>
            </a:r>
            <a:r>
              <a:rPr lang="en-US" sz="2400" dirty="0" smtClean="0">
                <a:latin typeface="Gotham Rounded Book" pitchFamily="50" charset="0"/>
              </a:rPr>
              <a:t> </a:t>
            </a:r>
            <a:r>
              <a:rPr lang="en-US" sz="2400" dirty="0" err="1" smtClean="0">
                <a:latin typeface="Gotham Rounded Book" pitchFamily="50" charset="0"/>
              </a:rPr>
              <a:t>pe</a:t>
            </a:r>
            <a:r>
              <a:rPr lang="en-US" sz="2400" dirty="0" smtClean="0">
                <a:latin typeface="Gotham Rounded Book" pitchFamily="50" charset="0"/>
              </a:rPr>
              <a:t> </a:t>
            </a:r>
            <a:r>
              <a:rPr lang="en-US" sz="2400" dirty="0" err="1" smtClean="0">
                <a:latin typeface="Gotham Rounded Book" pitchFamily="50" charset="0"/>
              </a:rPr>
              <a:t>municipiul</a:t>
            </a:r>
            <a:r>
              <a:rPr lang="en-US" sz="2400" dirty="0" smtClean="0">
                <a:latin typeface="Gotham Rounded Book" pitchFamily="50" charset="0"/>
              </a:rPr>
              <a:t> </a:t>
            </a:r>
            <a:r>
              <a:rPr lang="en-US" sz="2400" dirty="0" err="1" smtClean="0">
                <a:latin typeface="Gotham Rounded Book" pitchFamily="50" charset="0"/>
              </a:rPr>
              <a:t>Bucuresti</a:t>
            </a:r>
            <a:r>
              <a:rPr lang="en-US" sz="2400" dirty="0" smtClean="0">
                <a:latin typeface="Gotham Rounded Book" pitchFamily="50" charset="0"/>
              </a:rPr>
              <a:t>.</a:t>
            </a:r>
            <a:endParaRPr lang="ro-RO" sz="2400" dirty="0" smtClean="0">
              <a:latin typeface="Gotham Rounded Book" pitchFamily="50" charset="0"/>
            </a:endParaRPr>
          </a:p>
          <a:p>
            <a:r>
              <a:rPr lang="en-US" sz="2400" i="1" dirty="0" err="1" smtClean="0">
                <a:latin typeface="Gotham Rounded Book" pitchFamily="50" charset="0"/>
              </a:rPr>
              <a:t>Aptitudini</a:t>
            </a:r>
            <a:r>
              <a:rPr lang="ro-RO" sz="2400" i="1" dirty="0" smtClean="0">
                <a:latin typeface="Gotham Rounded Book" pitchFamily="50" charset="0"/>
              </a:rPr>
              <a:t>:</a:t>
            </a:r>
          </a:p>
          <a:p>
            <a:pPr lvl="1"/>
            <a:r>
              <a:rPr lang="en-US" sz="1900" i="1" dirty="0" err="1" smtClean="0">
                <a:latin typeface="Gotham Rounded Book" pitchFamily="50" charset="0"/>
              </a:rPr>
              <a:t>Capabilitate</a:t>
            </a:r>
            <a:r>
              <a:rPr lang="en-US" sz="1900" i="1" dirty="0" smtClean="0">
                <a:latin typeface="Gotham Rounded Book" pitchFamily="50" charset="0"/>
              </a:rPr>
              <a:t> de </a:t>
            </a:r>
            <a:r>
              <a:rPr lang="en-US" sz="1900" i="1" dirty="0" err="1" smtClean="0">
                <a:latin typeface="Gotham Rounded Book" pitchFamily="50" charset="0"/>
              </a:rPr>
              <a:t>adaptare</a:t>
            </a:r>
            <a:r>
              <a:rPr lang="en-US" sz="1900" i="1" dirty="0" smtClean="0">
                <a:latin typeface="Gotham Rounded Book" pitchFamily="50" charset="0"/>
              </a:rPr>
              <a:t> </a:t>
            </a:r>
            <a:r>
              <a:rPr lang="en-US" sz="1900" i="1" dirty="0" err="1" smtClean="0">
                <a:latin typeface="Gotham Rounded Book" pitchFamily="50" charset="0"/>
              </a:rPr>
              <a:t>rapida</a:t>
            </a:r>
            <a:r>
              <a:rPr lang="en-US" sz="1900" i="1" dirty="0" smtClean="0">
                <a:latin typeface="Gotham Rounded Book" pitchFamily="50" charset="0"/>
              </a:rPr>
              <a:t> la </a:t>
            </a:r>
            <a:r>
              <a:rPr lang="en-US" sz="1900" i="1" dirty="0" err="1" smtClean="0">
                <a:latin typeface="Gotham Rounded Book" pitchFamily="50" charset="0"/>
              </a:rPr>
              <a:t>conditiile</a:t>
            </a:r>
            <a:r>
              <a:rPr lang="en-US" sz="1900" i="1" dirty="0" smtClean="0">
                <a:latin typeface="Gotham Rounded Book" pitchFamily="50" charset="0"/>
              </a:rPr>
              <a:t> locale</a:t>
            </a:r>
            <a:endParaRPr lang="ro-RO" sz="1900" i="1" dirty="0" smtClean="0">
              <a:latin typeface="Gotham Rounded Book" pitchFamily="50" charset="0"/>
            </a:endParaRPr>
          </a:p>
          <a:p>
            <a:pPr lvl="1"/>
            <a:r>
              <a:rPr lang="en-US" sz="1900" dirty="0" err="1" smtClean="0">
                <a:latin typeface="Gotham Rounded Book" pitchFamily="50" charset="0"/>
              </a:rPr>
              <a:t>Calitatea</a:t>
            </a:r>
            <a:r>
              <a:rPr lang="en-US" sz="1900" dirty="0" smtClean="0">
                <a:latin typeface="Gotham Rounded Book" pitchFamily="50" charset="0"/>
              </a:rPr>
              <a:t> </a:t>
            </a:r>
            <a:r>
              <a:rPr lang="en-US" sz="1900" dirty="0" err="1" smtClean="0">
                <a:latin typeface="Gotham Rounded Book" pitchFamily="50" charset="0"/>
              </a:rPr>
              <a:t>produselor</a:t>
            </a:r>
            <a:r>
              <a:rPr lang="en-US" sz="1900" dirty="0" smtClean="0">
                <a:latin typeface="Gotham Rounded Book" pitchFamily="50" charset="0"/>
              </a:rPr>
              <a:t> </a:t>
            </a:r>
            <a:r>
              <a:rPr lang="en-US" sz="1900" dirty="0" err="1" smtClean="0">
                <a:latin typeface="Gotham Rounded Book" pitchFamily="50" charset="0"/>
              </a:rPr>
              <a:t>comercializate</a:t>
            </a:r>
            <a:r>
              <a:rPr lang="en-US" sz="1900" dirty="0" smtClean="0">
                <a:latin typeface="Gotham Rounded Book" pitchFamily="50" charset="0"/>
              </a:rPr>
              <a:t> </a:t>
            </a:r>
            <a:r>
              <a:rPr lang="en-US" sz="1900" dirty="0" err="1" smtClean="0">
                <a:latin typeface="Gotham Rounded Book" pitchFamily="50" charset="0"/>
              </a:rPr>
              <a:t>si</a:t>
            </a:r>
            <a:r>
              <a:rPr lang="en-US" sz="1900" dirty="0" smtClean="0">
                <a:latin typeface="Gotham Rounded Book" pitchFamily="50" charset="0"/>
              </a:rPr>
              <a:t> a </a:t>
            </a:r>
            <a:r>
              <a:rPr lang="en-US" sz="1900" dirty="0" err="1" smtClean="0">
                <a:latin typeface="Gotham Rounded Book" pitchFamily="50" charset="0"/>
              </a:rPr>
              <a:t>serviciilor</a:t>
            </a:r>
            <a:r>
              <a:rPr lang="en-US" sz="1900" dirty="0" smtClean="0">
                <a:latin typeface="Gotham Rounded Book" pitchFamily="50" charset="0"/>
              </a:rPr>
              <a:t> </a:t>
            </a:r>
            <a:r>
              <a:rPr lang="en-US" sz="1900" dirty="0" err="1" smtClean="0">
                <a:latin typeface="Gotham Rounded Book" pitchFamily="50" charset="0"/>
              </a:rPr>
              <a:t>oferite</a:t>
            </a:r>
            <a:endParaRPr lang="en-US" sz="1900" dirty="0" smtClean="0">
              <a:latin typeface="Gotham Rounded Book" pitchFamily="50" charset="0"/>
            </a:endParaRPr>
          </a:p>
          <a:p>
            <a:pPr lvl="1"/>
            <a:r>
              <a:rPr lang="en-US" sz="1900" dirty="0" err="1" smtClean="0">
                <a:latin typeface="Gotham Rounded Book" pitchFamily="50" charset="0"/>
              </a:rPr>
              <a:t>Etica</a:t>
            </a:r>
            <a:r>
              <a:rPr lang="en-US" sz="1900" dirty="0" smtClean="0">
                <a:latin typeface="Gotham Rounded Book" pitchFamily="50" charset="0"/>
              </a:rPr>
              <a:t> in </a:t>
            </a:r>
            <a:r>
              <a:rPr lang="en-US" sz="1900" dirty="0" err="1" smtClean="0">
                <a:latin typeface="Gotham Rounded Book" pitchFamily="50" charset="0"/>
              </a:rPr>
              <a:t>afaceri</a:t>
            </a:r>
            <a:endParaRPr lang="ro-RO" sz="1900" dirty="0" smtClean="0">
              <a:latin typeface="Gotham Rounded Book" pitchFamily="50" charset="0"/>
            </a:endParaRPr>
          </a:p>
          <a:p>
            <a:pPr lvl="1"/>
            <a:r>
              <a:rPr lang="en-US" sz="1900" dirty="0" err="1" smtClean="0">
                <a:latin typeface="Gotham Rounded Book" pitchFamily="50" charset="0"/>
              </a:rPr>
              <a:t>Preturi</a:t>
            </a:r>
            <a:r>
              <a:rPr lang="en-US" sz="1900" dirty="0" smtClean="0">
                <a:latin typeface="Gotham Rounded Book" pitchFamily="50" charset="0"/>
              </a:rPr>
              <a:t> </a:t>
            </a:r>
            <a:r>
              <a:rPr lang="en-US" sz="1900" dirty="0" err="1" smtClean="0">
                <a:latin typeface="Gotham Rounded Book" pitchFamily="50" charset="0"/>
              </a:rPr>
              <a:t>corecte</a:t>
            </a:r>
            <a:r>
              <a:rPr lang="en-US" sz="1900" dirty="0" smtClean="0">
                <a:latin typeface="Gotham Rounded Book" pitchFamily="50" charset="0"/>
              </a:rPr>
              <a:t> </a:t>
            </a:r>
            <a:r>
              <a:rPr lang="en-US" sz="1900" dirty="0" err="1" smtClean="0">
                <a:latin typeface="Gotham Rounded Book" pitchFamily="50" charset="0"/>
              </a:rPr>
              <a:t>pentru</a:t>
            </a:r>
            <a:r>
              <a:rPr lang="en-US" sz="1900" dirty="0" smtClean="0">
                <a:latin typeface="Gotham Rounded Book" pitchFamily="50" charset="0"/>
              </a:rPr>
              <a:t> </a:t>
            </a:r>
            <a:r>
              <a:rPr lang="en-US" sz="1900" dirty="0" err="1" smtClean="0">
                <a:latin typeface="Gotham Rounded Book" pitchFamily="50" charset="0"/>
              </a:rPr>
              <a:t>produsele</a:t>
            </a:r>
            <a:r>
              <a:rPr lang="en-US" sz="1900" dirty="0" smtClean="0">
                <a:latin typeface="Gotham Rounded Book" pitchFamily="50" charset="0"/>
              </a:rPr>
              <a:t> </a:t>
            </a:r>
            <a:r>
              <a:rPr lang="en-US" sz="1900" dirty="0" err="1" smtClean="0">
                <a:latin typeface="Gotham Rounded Book" pitchFamily="50" charset="0"/>
              </a:rPr>
              <a:t>oferite</a:t>
            </a:r>
            <a:endParaRPr lang="ro-RO" sz="1900" dirty="0" smtClean="0">
              <a:latin typeface="Gotham Rounded Book" pitchFamily="50" charset="0"/>
            </a:endParaRPr>
          </a:p>
          <a:p>
            <a:pPr lvl="1"/>
            <a:r>
              <a:rPr lang="en-US" sz="1900" dirty="0" err="1" smtClean="0">
                <a:latin typeface="Gotham Rounded Book" pitchFamily="50" charset="0"/>
              </a:rPr>
              <a:t>Dinamism</a:t>
            </a:r>
            <a:r>
              <a:rPr lang="en-US" sz="1900" dirty="0" smtClean="0">
                <a:latin typeface="Gotham Rounded Book" pitchFamily="50" charset="0"/>
              </a:rPr>
              <a:t>, </a:t>
            </a:r>
            <a:r>
              <a:rPr lang="en-US" sz="1900" dirty="0" err="1" smtClean="0">
                <a:latin typeface="Gotham Rounded Book" pitchFamily="50" charset="0"/>
              </a:rPr>
              <a:t>perseverenta</a:t>
            </a:r>
            <a:r>
              <a:rPr lang="en-US" sz="1900" dirty="0" smtClean="0">
                <a:latin typeface="Gotham Rounded Book" pitchFamily="50" charset="0"/>
              </a:rPr>
              <a:t>, </a:t>
            </a:r>
            <a:r>
              <a:rPr lang="en-US" sz="1900" dirty="0" err="1" smtClean="0">
                <a:latin typeface="Gotham Rounded Book" pitchFamily="50" charset="0"/>
              </a:rPr>
              <a:t>promptitudine</a:t>
            </a:r>
            <a:r>
              <a:rPr lang="en-US" sz="1900" dirty="0" smtClean="0">
                <a:latin typeface="Gotham Rounded Book" pitchFamily="50" charset="0"/>
              </a:rPr>
              <a:t>, </a:t>
            </a:r>
            <a:r>
              <a:rPr lang="en-US" sz="1900" dirty="0" err="1" smtClean="0">
                <a:latin typeface="Gotham Rounded Book" pitchFamily="50" charset="0"/>
              </a:rPr>
              <a:t>seriozitate</a:t>
            </a:r>
            <a:endParaRPr lang="en-US" sz="1900" dirty="0">
              <a:latin typeface="Gotham Rounded Book" pitchFamily="50" charset="0"/>
            </a:endParaRPr>
          </a:p>
        </p:txBody>
      </p:sp>
      <p:pic>
        <p:nvPicPr>
          <p:cNvPr id="12" name="Picture 11" descr="C:\Users\Admin\Desktop\logo2.jpg"/>
          <p:cNvPicPr>
            <a:picLocks noChangeAspect="1" noChangeArrowheads="1"/>
          </p:cNvPicPr>
          <p:nvPr/>
        </p:nvPicPr>
        <p:blipFill>
          <a:blip r:embed="rId2" cstate="print"/>
          <a:srcRect l="3017" t="4364"/>
          <a:stretch>
            <a:fillRect/>
          </a:stretch>
        </p:blipFill>
        <p:spPr bwMode="auto">
          <a:xfrm>
            <a:off x="198783" y="198783"/>
            <a:ext cx="1490869" cy="1016524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2890838" cy="360363"/>
          </a:xfrm>
          <a:noFill/>
        </p:spPr>
        <p:txBody>
          <a:bodyPr/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“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Mereu</a:t>
            </a:r>
            <a:r>
              <a:rPr lang="en-US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 in 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miscare</a:t>
            </a:r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Gotham Rounded Book" pitchFamily="50" charset="0"/>
              </a:rPr>
              <a:t>Echipa</a:t>
            </a:r>
            <a:endParaRPr lang="en-US" dirty="0">
              <a:latin typeface="Gotham Rounded Book" pitchFamily="50" charset="0"/>
            </a:endParaRPr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81400" cy="365760"/>
          </a:xfrm>
          <a:noFill/>
        </p:spPr>
        <p:txBody>
          <a:bodyPr/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“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Mereu</a:t>
            </a:r>
            <a:r>
              <a:rPr lang="en-US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 in 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miscare</a:t>
            </a:r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E9C-9802-4604-9549-188BC96945E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" name="Picture 9" descr="C:\Users\Admin\Desktop\logo2.jpg"/>
          <p:cNvPicPr>
            <a:picLocks noChangeAspect="1" noChangeArrowheads="1"/>
          </p:cNvPicPr>
          <p:nvPr/>
        </p:nvPicPr>
        <p:blipFill>
          <a:blip r:embed="rId2" cstate="print"/>
          <a:srcRect l="3017" t="4364"/>
          <a:stretch>
            <a:fillRect/>
          </a:stretch>
        </p:blipFill>
        <p:spPr bwMode="auto">
          <a:xfrm>
            <a:off x="198783" y="198783"/>
            <a:ext cx="1490869" cy="101652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8458200" cy="452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Gotham Rounded Book" pitchFamily="50" charset="0"/>
              </a:rPr>
              <a:t>Obiective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ro-RO" dirty="0" smtClean="0">
                <a:latin typeface="Gotham Rounded Book" pitchFamily="50" charset="0"/>
              </a:rPr>
              <a:t>201</a:t>
            </a:r>
            <a:r>
              <a:rPr lang="en-US" dirty="0" smtClean="0">
                <a:latin typeface="Gotham Rounded Book" pitchFamily="50" charset="0"/>
              </a:rPr>
              <a:t>8</a:t>
            </a:r>
            <a:endParaRPr lang="en-US" dirty="0">
              <a:latin typeface="Gotham Rounded Book" pitchFamily="50" charset="0"/>
            </a:endParaRPr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81400" cy="365760"/>
          </a:xfrm>
          <a:noFill/>
        </p:spPr>
        <p:txBody>
          <a:bodyPr/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“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Mereu</a:t>
            </a:r>
            <a:r>
              <a:rPr lang="en-US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 in 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miscare</a:t>
            </a:r>
            <a:r>
              <a:rPr lang="en-US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”</a:t>
            </a:r>
            <a:endParaRPr lang="en-GB" sz="1400" b="1" dirty="0" smtClean="0">
              <a:solidFill>
                <a:srgbClr val="C00000"/>
              </a:solidFill>
              <a:latin typeface="Gotham Rounded Book" pitchFamily="50" charset="0"/>
              <a:ea typeface="Lucida Sans Unicode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E9C-9802-4604-9549-188BC96945E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228600" y="1527048"/>
            <a:ext cx="8686800" cy="4572000"/>
          </a:xfrm>
        </p:spPr>
        <p:txBody>
          <a:bodyPr>
            <a:noAutofit/>
          </a:bodyPr>
          <a:lstStyle/>
          <a:p>
            <a:pPr lvl="1"/>
            <a:r>
              <a:rPr lang="en-US" sz="2000" dirty="0" err="1">
                <a:latin typeface="Gotham Rounded Book" pitchFamily="50" charset="0"/>
              </a:rPr>
              <a:t>Optimizarea</a:t>
            </a:r>
            <a:r>
              <a:rPr lang="en-US" sz="2000" dirty="0">
                <a:latin typeface="Gotham Rounded Book" pitchFamily="50" charset="0"/>
              </a:rPr>
              <a:t> </a:t>
            </a:r>
            <a:r>
              <a:rPr lang="en-US" sz="2000" dirty="0" err="1">
                <a:latin typeface="Gotham Rounded Book" pitchFamily="50" charset="0"/>
              </a:rPr>
              <a:t>profitabilitatii</a:t>
            </a:r>
            <a:r>
              <a:rPr lang="en-US" sz="2000" dirty="0">
                <a:latin typeface="Gotham Rounded Book" pitchFamily="50" charset="0"/>
              </a:rPr>
              <a:t> </a:t>
            </a:r>
            <a:r>
              <a:rPr lang="en-US" sz="2000" dirty="0" err="1">
                <a:latin typeface="Gotham Rounded Book" pitchFamily="50" charset="0"/>
              </a:rPr>
              <a:t>vs</a:t>
            </a:r>
            <a:r>
              <a:rPr lang="en-US" sz="2000" dirty="0">
                <a:latin typeface="Gotham Rounded Book" pitchFamily="50" charset="0"/>
              </a:rPr>
              <a:t> </a:t>
            </a:r>
            <a:r>
              <a:rPr lang="en-US" sz="2000" dirty="0" smtClean="0">
                <a:latin typeface="Gotham Rounded Book" pitchFamily="50" charset="0"/>
              </a:rPr>
              <a:t>2017</a:t>
            </a:r>
            <a:endParaRPr lang="en-US" sz="2000" dirty="0">
              <a:latin typeface="Gotham Rounded Book" pitchFamily="50" charset="0"/>
            </a:endParaRPr>
          </a:p>
          <a:p>
            <a:pPr lvl="1"/>
            <a:r>
              <a:rPr lang="en-US" sz="2000" dirty="0" err="1">
                <a:latin typeface="Gotham Rounded Book" pitchFamily="50" charset="0"/>
              </a:rPr>
              <a:t>Continuarea</a:t>
            </a:r>
            <a:r>
              <a:rPr lang="en-US" sz="2000" dirty="0">
                <a:latin typeface="Gotham Rounded Book" pitchFamily="50" charset="0"/>
              </a:rPr>
              <a:t> </a:t>
            </a:r>
            <a:r>
              <a:rPr lang="en-US" sz="2000" dirty="0" err="1">
                <a:latin typeface="Gotham Rounded Book" pitchFamily="50" charset="0"/>
              </a:rPr>
              <a:t>optimizarii</a:t>
            </a:r>
            <a:r>
              <a:rPr lang="en-US" sz="2000" dirty="0">
                <a:latin typeface="Gotham Rounded Book" pitchFamily="50" charset="0"/>
              </a:rPr>
              <a:t> </a:t>
            </a:r>
            <a:r>
              <a:rPr lang="en-US" sz="2000" dirty="0" err="1">
                <a:latin typeface="Gotham Rounded Book" pitchFamily="50" charset="0"/>
              </a:rPr>
              <a:t>stocurilor</a:t>
            </a:r>
            <a:r>
              <a:rPr lang="en-US" sz="2000" dirty="0">
                <a:latin typeface="Gotham Rounded Book" pitchFamily="50" charset="0"/>
              </a:rPr>
              <a:t> versus </a:t>
            </a:r>
            <a:r>
              <a:rPr lang="en-US" sz="2000" dirty="0" err="1">
                <a:latin typeface="Gotham Rounded Book" pitchFamily="50" charset="0"/>
              </a:rPr>
              <a:t>vanzarea</a:t>
            </a:r>
            <a:r>
              <a:rPr lang="en-US" sz="2000" dirty="0">
                <a:latin typeface="Gotham Rounded Book" pitchFamily="50" charset="0"/>
              </a:rPr>
              <a:t> </a:t>
            </a:r>
            <a:r>
              <a:rPr lang="en-US" sz="2000" dirty="0" err="1">
                <a:latin typeface="Gotham Rounded Book" pitchFamily="50" charset="0"/>
              </a:rPr>
              <a:t>medie</a:t>
            </a:r>
            <a:r>
              <a:rPr lang="en-US" sz="2000" dirty="0">
                <a:latin typeface="Gotham Rounded Book" pitchFamily="50" charset="0"/>
              </a:rPr>
              <a:t> </a:t>
            </a:r>
            <a:r>
              <a:rPr lang="en-US" sz="2000" dirty="0" err="1">
                <a:latin typeface="Gotham Rounded Book" pitchFamily="50" charset="0"/>
              </a:rPr>
              <a:t>zilnica</a:t>
            </a:r>
            <a:endParaRPr lang="en-US" sz="2000" dirty="0">
              <a:latin typeface="Gotham Rounded Book" pitchFamily="50" charset="0"/>
            </a:endParaRPr>
          </a:p>
          <a:p>
            <a:pPr lvl="1"/>
            <a:r>
              <a:rPr lang="en-US" sz="2000" dirty="0" err="1">
                <a:latin typeface="Gotham Rounded Book" pitchFamily="50" charset="0"/>
              </a:rPr>
              <a:t>Mentinerea</a:t>
            </a:r>
            <a:r>
              <a:rPr lang="en-US" sz="2000" dirty="0">
                <a:latin typeface="Gotham Rounded Book" pitchFamily="50" charset="0"/>
              </a:rPr>
              <a:t> </a:t>
            </a:r>
            <a:r>
              <a:rPr lang="en-US" sz="2000" dirty="0" err="1">
                <a:latin typeface="Gotham Rounded Book" pitchFamily="50" charset="0"/>
              </a:rPr>
              <a:t>nr</a:t>
            </a:r>
            <a:r>
              <a:rPr lang="en-US" sz="2000" dirty="0">
                <a:latin typeface="Gotham Rounded Book" pitchFamily="50" charset="0"/>
              </a:rPr>
              <a:t>. de </a:t>
            </a:r>
            <a:r>
              <a:rPr lang="en-US" sz="2000" dirty="0" err="1">
                <a:latin typeface="Gotham Rounded Book" pitchFamily="50" charset="0"/>
              </a:rPr>
              <a:t>clienti</a:t>
            </a:r>
            <a:r>
              <a:rPr lang="en-US" sz="2000" dirty="0">
                <a:latin typeface="Gotham Rounded Book" pitchFamily="50" charset="0"/>
              </a:rPr>
              <a:t> </a:t>
            </a:r>
            <a:r>
              <a:rPr lang="en-US" sz="2000" dirty="0" err="1">
                <a:latin typeface="Gotham Rounded Book" pitchFamily="50" charset="0"/>
              </a:rPr>
              <a:t>pe</a:t>
            </a:r>
            <a:r>
              <a:rPr lang="en-US" sz="2000" dirty="0">
                <a:latin typeface="Gotham Rounded Book" pitchFamily="50" charset="0"/>
              </a:rPr>
              <a:t> </a:t>
            </a:r>
            <a:r>
              <a:rPr lang="en-US" sz="2000" dirty="0" err="1">
                <a:latin typeface="Gotham Rounded Book" pitchFamily="50" charset="0"/>
              </a:rPr>
              <a:t>judetele</a:t>
            </a:r>
            <a:r>
              <a:rPr lang="en-US" sz="2000" dirty="0">
                <a:latin typeface="Gotham Rounded Book" pitchFamily="50" charset="0"/>
              </a:rPr>
              <a:t> in care </a:t>
            </a:r>
            <a:r>
              <a:rPr lang="en-US" sz="2000" dirty="0" err="1">
                <a:latin typeface="Gotham Rounded Book" pitchFamily="50" charset="0"/>
              </a:rPr>
              <a:t>activam</a:t>
            </a:r>
            <a:endParaRPr lang="en-US" sz="2000" dirty="0">
              <a:latin typeface="Gotham Rounded Book" pitchFamily="50" charset="0"/>
            </a:endParaRPr>
          </a:p>
          <a:p>
            <a:pPr lvl="1"/>
            <a:r>
              <a:rPr lang="en-US" sz="2000" dirty="0" err="1">
                <a:latin typeface="Gotham Rounded Book" pitchFamily="50" charset="0"/>
              </a:rPr>
              <a:t>Cresterea</a:t>
            </a:r>
            <a:r>
              <a:rPr lang="en-US" sz="2000" dirty="0">
                <a:latin typeface="Gotham Rounded Book" pitchFamily="50" charset="0"/>
              </a:rPr>
              <a:t> </a:t>
            </a:r>
            <a:r>
              <a:rPr lang="en-US" sz="2000" dirty="0" err="1">
                <a:latin typeface="Gotham Rounded Book" pitchFamily="50" charset="0"/>
              </a:rPr>
              <a:t>cifrei</a:t>
            </a:r>
            <a:r>
              <a:rPr lang="en-US" sz="2000" dirty="0">
                <a:latin typeface="Gotham Rounded Book" pitchFamily="50" charset="0"/>
              </a:rPr>
              <a:t> de </a:t>
            </a:r>
            <a:r>
              <a:rPr lang="en-US" sz="2000" dirty="0" err="1">
                <a:latin typeface="Gotham Rounded Book" pitchFamily="50" charset="0"/>
              </a:rPr>
              <a:t>afaceri</a:t>
            </a:r>
            <a:r>
              <a:rPr lang="en-US" sz="2000" dirty="0">
                <a:latin typeface="Gotham Rounded Book" pitchFamily="50" charset="0"/>
              </a:rPr>
              <a:t> </a:t>
            </a:r>
            <a:r>
              <a:rPr lang="en-US" sz="2000" dirty="0" err="1">
                <a:latin typeface="Gotham Rounded Book" pitchFamily="50" charset="0"/>
              </a:rPr>
              <a:t>pe</a:t>
            </a:r>
            <a:r>
              <a:rPr lang="en-US" sz="2000" dirty="0">
                <a:latin typeface="Gotham Rounded Book" pitchFamily="50" charset="0"/>
              </a:rPr>
              <a:t> </a:t>
            </a:r>
            <a:r>
              <a:rPr lang="en-US" sz="2000" dirty="0" err="1">
                <a:latin typeface="Gotham Rounded Book" pitchFamily="50" charset="0"/>
              </a:rPr>
              <a:t>furnizorii</a:t>
            </a:r>
            <a:r>
              <a:rPr lang="en-US" sz="2000" dirty="0">
                <a:latin typeface="Gotham Rounded Book" pitchFamily="50" charset="0"/>
              </a:rPr>
              <a:t> </a:t>
            </a:r>
            <a:r>
              <a:rPr lang="en-US" sz="2000" dirty="0" err="1">
                <a:latin typeface="Gotham Rounded Book" pitchFamily="50" charset="0"/>
              </a:rPr>
              <a:t>importati</a:t>
            </a:r>
            <a:r>
              <a:rPr lang="en-US" sz="2000" dirty="0">
                <a:latin typeface="Gotham Rounded Book" pitchFamily="50" charset="0"/>
              </a:rPr>
              <a:t> cu 5% </a:t>
            </a:r>
            <a:r>
              <a:rPr lang="en-US" sz="2000" dirty="0" err="1">
                <a:latin typeface="Gotham Rounded Book" pitchFamily="50" charset="0"/>
              </a:rPr>
              <a:t>vs</a:t>
            </a:r>
            <a:r>
              <a:rPr lang="en-US" sz="2000" dirty="0">
                <a:latin typeface="Gotham Rounded Book" pitchFamily="50" charset="0"/>
              </a:rPr>
              <a:t> </a:t>
            </a:r>
            <a:r>
              <a:rPr lang="en-US" sz="2000" dirty="0" smtClean="0">
                <a:latin typeface="Gotham Rounded Book" pitchFamily="50" charset="0"/>
              </a:rPr>
              <a:t>2017</a:t>
            </a:r>
            <a:endParaRPr lang="en-US" sz="2000" dirty="0">
              <a:latin typeface="Gotham Rounded Book" pitchFamily="50" charset="0"/>
            </a:endParaRPr>
          </a:p>
          <a:p>
            <a:pPr lvl="1"/>
            <a:r>
              <a:rPr lang="en-US" sz="2000" dirty="0" err="1" smtClean="0">
                <a:latin typeface="Gotham Rounded Book" pitchFamily="50" charset="0"/>
              </a:rPr>
              <a:t>Imbunatatirea</a:t>
            </a:r>
            <a:r>
              <a:rPr lang="en-US" sz="2000" dirty="0" smtClean="0">
                <a:latin typeface="Gotham Rounded Book" pitchFamily="50" charset="0"/>
              </a:rPr>
              <a:t> </a:t>
            </a:r>
            <a:r>
              <a:rPr lang="en-US" sz="2000" dirty="0" err="1">
                <a:latin typeface="Gotham Rounded Book" pitchFamily="50" charset="0"/>
              </a:rPr>
              <a:t>sistemului</a:t>
            </a:r>
            <a:r>
              <a:rPr lang="en-US" sz="2000" dirty="0">
                <a:latin typeface="Gotham Rounded Book" pitchFamily="50" charset="0"/>
              </a:rPr>
              <a:t> de management al </a:t>
            </a:r>
            <a:r>
              <a:rPr lang="en-US" sz="2000" dirty="0" err="1">
                <a:latin typeface="Gotham Rounded Book" pitchFamily="50" charset="0"/>
              </a:rPr>
              <a:t>calitatii</a:t>
            </a:r>
            <a:endParaRPr lang="en-US" sz="2000" dirty="0">
              <a:latin typeface="Gotham Rounded Book" pitchFamily="50" charset="0"/>
            </a:endParaRPr>
          </a:p>
          <a:p>
            <a:pPr lvl="1"/>
            <a:r>
              <a:rPr lang="en-US" sz="2000" dirty="0" err="1">
                <a:latin typeface="Gotham Rounded Book" pitchFamily="50" charset="0"/>
              </a:rPr>
              <a:t>Expansiunea</a:t>
            </a:r>
            <a:r>
              <a:rPr lang="en-US" sz="2000" dirty="0">
                <a:latin typeface="Gotham Rounded Book" pitchFamily="50" charset="0"/>
              </a:rPr>
              <a:t> </a:t>
            </a:r>
            <a:r>
              <a:rPr lang="en-US" sz="2000" dirty="0" err="1">
                <a:latin typeface="Gotham Rounded Book" pitchFamily="50" charset="0"/>
              </a:rPr>
              <a:t>businessului</a:t>
            </a:r>
            <a:r>
              <a:rPr lang="en-US" sz="2000" dirty="0">
                <a:latin typeface="Gotham Rounded Book" pitchFamily="50" charset="0"/>
              </a:rPr>
              <a:t> in </a:t>
            </a:r>
            <a:r>
              <a:rPr lang="en-US" sz="2000" dirty="0" err="1">
                <a:latin typeface="Gotham Rounded Book" pitchFamily="50" charset="0"/>
              </a:rPr>
              <a:t>canale</a:t>
            </a:r>
            <a:r>
              <a:rPr lang="en-US" sz="2000" dirty="0">
                <a:latin typeface="Gotham Rounded Book" pitchFamily="50" charset="0"/>
              </a:rPr>
              <a:t> alternative de </a:t>
            </a:r>
            <a:r>
              <a:rPr lang="en-US" sz="2000" dirty="0" err="1">
                <a:latin typeface="Gotham Rounded Book" pitchFamily="50" charset="0"/>
              </a:rPr>
              <a:t>vanzare</a:t>
            </a:r>
            <a:r>
              <a:rPr lang="en-US" sz="2000" dirty="0">
                <a:latin typeface="Gotham Rounded Book" pitchFamily="50" charset="0"/>
              </a:rPr>
              <a:t> </a:t>
            </a:r>
            <a:r>
              <a:rPr lang="en-US" sz="2000" dirty="0" err="1">
                <a:latin typeface="Gotham Rounded Book" pitchFamily="50" charset="0"/>
              </a:rPr>
              <a:t>precum</a:t>
            </a:r>
            <a:r>
              <a:rPr lang="en-US" sz="2000" dirty="0">
                <a:latin typeface="Gotham Rounded Book" pitchFamily="50" charset="0"/>
              </a:rPr>
              <a:t> IKA &amp; Gas Stations</a:t>
            </a:r>
          </a:p>
          <a:p>
            <a:pPr lvl="1"/>
            <a:r>
              <a:rPr lang="en-US" sz="2000" dirty="0" err="1">
                <a:latin typeface="Gotham Rounded Book" pitchFamily="50" charset="0"/>
              </a:rPr>
              <a:t>Mentinerea</a:t>
            </a:r>
            <a:r>
              <a:rPr lang="en-US" sz="2000" dirty="0">
                <a:latin typeface="Gotham Rounded Book" pitchFamily="50" charset="0"/>
              </a:rPr>
              <a:t> </a:t>
            </a:r>
            <a:r>
              <a:rPr lang="en-US" sz="2000" dirty="0" err="1">
                <a:latin typeface="Gotham Rounded Book" pitchFamily="50" charset="0"/>
              </a:rPr>
              <a:t>focusului</a:t>
            </a:r>
            <a:r>
              <a:rPr lang="en-US" sz="2000" dirty="0">
                <a:latin typeface="Gotham Rounded Book" pitchFamily="50" charset="0"/>
              </a:rPr>
              <a:t> </a:t>
            </a:r>
            <a:r>
              <a:rPr lang="en-US" sz="2000" dirty="0" err="1">
                <a:latin typeface="Gotham Rounded Book" pitchFamily="50" charset="0"/>
              </a:rPr>
              <a:t>pe</a:t>
            </a:r>
            <a:r>
              <a:rPr lang="en-US" sz="2000" dirty="0">
                <a:latin typeface="Gotham Rounded Book" pitchFamily="50" charset="0"/>
              </a:rPr>
              <a:t> </a:t>
            </a:r>
            <a:r>
              <a:rPr lang="en-US" sz="2000" dirty="0" err="1">
                <a:latin typeface="Gotham Rounded Book" pitchFamily="50" charset="0"/>
              </a:rPr>
              <a:t>canalul</a:t>
            </a:r>
            <a:r>
              <a:rPr lang="en-US" sz="2000" dirty="0">
                <a:latin typeface="Gotham Rounded Book" pitchFamily="50" charset="0"/>
              </a:rPr>
              <a:t> TT</a:t>
            </a:r>
          </a:p>
          <a:p>
            <a:pPr lvl="1"/>
            <a:r>
              <a:rPr lang="en-US" sz="2000" dirty="0" err="1" smtClean="0">
                <a:latin typeface="Gotham Rounded Book" pitchFamily="50" charset="0"/>
              </a:rPr>
              <a:t>Cresterea</a:t>
            </a:r>
            <a:r>
              <a:rPr lang="en-US" sz="2000" dirty="0" smtClean="0">
                <a:latin typeface="Gotham Rounded Book" pitchFamily="50" charset="0"/>
              </a:rPr>
              <a:t> </a:t>
            </a:r>
            <a:r>
              <a:rPr lang="en-US" sz="2000" dirty="0" err="1">
                <a:latin typeface="Gotham Rounded Book" pitchFamily="50" charset="0"/>
              </a:rPr>
              <a:t>cifrei</a:t>
            </a:r>
            <a:r>
              <a:rPr lang="en-US" sz="2000" dirty="0">
                <a:latin typeface="Gotham Rounded Book" pitchFamily="50" charset="0"/>
              </a:rPr>
              <a:t> de </a:t>
            </a:r>
            <a:r>
              <a:rPr lang="en-US" sz="2000" dirty="0" err="1">
                <a:latin typeface="Gotham Rounded Book" pitchFamily="50" charset="0"/>
              </a:rPr>
              <a:t>afaceri</a:t>
            </a:r>
            <a:r>
              <a:rPr lang="en-US" sz="2000" dirty="0">
                <a:latin typeface="Gotham Rounded Book" pitchFamily="50" charset="0"/>
              </a:rPr>
              <a:t> </a:t>
            </a:r>
            <a:r>
              <a:rPr lang="en-US" sz="2000" dirty="0" smtClean="0">
                <a:latin typeface="Gotham Rounded Book" pitchFamily="50" charset="0"/>
              </a:rPr>
              <a:t>cu 20% </a:t>
            </a:r>
            <a:r>
              <a:rPr lang="en-US" sz="2000" dirty="0" err="1" smtClean="0">
                <a:latin typeface="Gotham Rounded Book" pitchFamily="50" charset="0"/>
              </a:rPr>
              <a:t>fata</a:t>
            </a:r>
            <a:r>
              <a:rPr lang="en-US" sz="2000" dirty="0" smtClean="0">
                <a:latin typeface="Gotham Rounded Book" pitchFamily="50" charset="0"/>
              </a:rPr>
              <a:t> de </a:t>
            </a:r>
            <a:r>
              <a:rPr lang="en-US" sz="2000" dirty="0" err="1">
                <a:latin typeface="Gotham Rounded Book" pitchFamily="50" charset="0"/>
              </a:rPr>
              <a:t>nivelul</a:t>
            </a:r>
            <a:r>
              <a:rPr lang="en-US" sz="2000" dirty="0">
                <a:latin typeface="Gotham Rounded Book" pitchFamily="50" charset="0"/>
              </a:rPr>
              <a:t> </a:t>
            </a:r>
            <a:r>
              <a:rPr lang="en-US" sz="2000" dirty="0" err="1" smtClean="0">
                <a:latin typeface="Gotham Rounded Book" pitchFamily="50" charset="0"/>
              </a:rPr>
              <a:t>anului</a:t>
            </a:r>
            <a:r>
              <a:rPr lang="en-US" sz="2000" dirty="0" smtClean="0">
                <a:latin typeface="Gotham Rounded Book" pitchFamily="50" charset="0"/>
              </a:rPr>
              <a:t> 2017</a:t>
            </a:r>
            <a:endParaRPr lang="en-US" sz="2000" dirty="0">
              <a:latin typeface="Gotham Rounded Book" pitchFamily="50" charset="0"/>
            </a:endParaRPr>
          </a:p>
        </p:txBody>
      </p:sp>
      <p:pic>
        <p:nvPicPr>
          <p:cNvPr id="10" name="Picture 9" descr="C:\Users\Admin\Desktop\logo2.jpg"/>
          <p:cNvPicPr>
            <a:picLocks noChangeAspect="1" noChangeArrowheads="1"/>
          </p:cNvPicPr>
          <p:nvPr/>
        </p:nvPicPr>
        <p:blipFill>
          <a:blip r:embed="rId2" cstate="print"/>
          <a:srcRect l="3017" t="4364"/>
          <a:stretch>
            <a:fillRect/>
          </a:stretch>
        </p:blipFill>
        <p:spPr bwMode="auto">
          <a:xfrm>
            <a:off x="198783" y="198783"/>
            <a:ext cx="1490869" cy="1016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latin typeface="Gotham Rounded Book" pitchFamily="50" charset="0"/>
              </a:rPr>
              <a:t>Training</a:t>
            </a:r>
            <a:endParaRPr lang="en-US" dirty="0">
              <a:latin typeface="Gotham Rounded Book" pitchFamily="50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E9C-9802-4604-9549-188BC96945E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3500438" cy="227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962400"/>
            <a:ext cx="3524250" cy="2338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4" name="Picture 2" descr="C:\Users\Admin\Downloads\Q2 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524000"/>
            <a:ext cx="3200400" cy="2292625"/>
          </a:xfrm>
          <a:prstGeom prst="rect">
            <a:avLst/>
          </a:prstGeom>
          <a:noFill/>
        </p:spPr>
      </p:pic>
      <p:pic>
        <p:nvPicPr>
          <p:cNvPr id="8195" name="Picture 3" descr="C:\Users\Admin\Downloads\Q2 0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962400"/>
            <a:ext cx="3203713" cy="2332383"/>
          </a:xfrm>
          <a:prstGeom prst="rect">
            <a:avLst/>
          </a:prstGeom>
          <a:noFill/>
        </p:spPr>
      </p:pic>
      <p:pic>
        <p:nvPicPr>
          <p:cNvPr id="15" name="Picture 14" descr="C:\Users\Admin\Desktop\logo2.jpg"/>
          <p:cNvPicPr>
            <a:picLocks noChangeAspect="1" noChangeArrowheads="1"/>
          </p:cNvPicPr>
          <p:nvPr/>
        </p:nvPicPr>
        <p:blipFill>
          <a:blip r:embed="rId6" cstate="print"/>
          <a:srcRect l="3017" t="4364"/>
          <a:stretch>
            <a:fillRect/>
          </a:stretch>
        </p:blipFill>
        <p:spPr bwMode="auto">
          <a:xfrm>
            <a:off x="198783" y="198783"/>
            <a:ext cx="1490869" cy="1016524"/>
          </a:xfrm>
          <a:prstGeom prst="rect">
            <a:avLst/>
          </a:prstGeom>
          <a:noFill/>
        </p:spPr>
      </p:pic>
      <p:sp>
        <p:nvSpPr>
          <p:cNvPr id="10" name="Footer Placeholder 8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2890838" cy="360363"/>
          </a:xfrm>
          <a:noFill/>
        </p:spPr>
        <p:txBody>
          <a:bodyPr/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“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Mereu</a:t>
            </a:r>
            <a:r>
              <a:rPr lang="en-US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 in 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miscare</a:t>
            </a:r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latin typeface="Gotham Rounded Book" pitchFamily="50" charset="0"/>
              </a:rPr>
              <a:t>Team Building</a:t>
            </a:r>
            <a:endParaRPr lang="en-US" dirty="0">
              <a:latin typeface="Gotham Rounded Book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E9C-9802-4604-9549-188BC96945E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5204692" cy="3505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895600"/>
            <a:ext cx="5161508" cy="33707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9" descr="C:\Users\Admin\Desktop\logo2.jpg"/>
          <p:cNvPicPr>
            <a:picLocks noChangeAspect="1" noChangeArrowheads="1"/>
          </p:cNvPicPr>
          <p:nvPr/>
        </p:nvPicPr>
        <p:blipFill>
          <a:blip r:embed="rId4" cstate="print"/>
          <a:srcRect l="3017" t="4364"/>
          <a:stretch>
            <a:fillRect/>
          </a:stretch>
        </p:blipFill>
        <p:spPr bwMode="auto">
          <a:xfrm>
            <a:off x="198783" y="198783"/>
            <a:ext cx="1490869" cy="1016524"/>
          </a:xfrm>
          <a:prstGeom prst="rect">
            <a:avLst/>
          </a:prstGeom>
          <a:noFill/>
        </p:spPr>
      </p:pic>
      <p:sp>
        <p:nvSpPr>
          <p:cNvPr id="12" name="Footer Placeholder 8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2890838" cy="360363"/>
          </a:xfrm>
          <a:noFill/>
        </p:spPr>
        <p:txBody>
          <a:bodyPr/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“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Mereu</a:t>
            </a:r>
            <a:r>
              <a:rPr lang="en-US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 in 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miscare</a:t>
            </a:r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Admin\Documents\CD-logo\Logos\RGB\DUO_logo_std_label_RGB.jpg"/>
          <p:cNvPicPr>
            <a:picLocks noChangeAspect="1" noChangeArrowheads="1"/>
          </p:cNvPicPr>
          <p:nvPr/>
        </p:nvPicPr>
        <p:blipFill>
          <a:blip r:embed="rId2" cstate="print"/>
          <a:srcRect l="16667" t="22917" r="20833" b="25000"/>
          <a:stretch>
            <a:fillRect/>
          </a:stretch>
        </p:blipFill>
        <p:spPr bwMode="auto">
          <a:xfrm>
            <a:off x="1524000" y="1143000"/>
            <a:ext cx="5791200" cy="4826000"/>
          </a:xfrm>
          <a:prstGeom prst="rect">
            <a:avLst/>
          </a:prstGeom>
          <a:noFill/>
        </p:spPr>
      </p:pic>
      <p:sp>
        <p:nvSpPr>
          <p:cNvPr id="5" name="Footer Placeholder 8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2890838" cy="360363"/>
          </a:xfrm>
          <a:noFill/>
        </p:spPr>
        <p:txBody>
          <a:bodyPr/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“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Mereu</a:t>
            </a:r>
            <a:r>
              <a:rPr lang="en-US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 in 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miscare</a:t>
            </a:r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Gotham Rounded Book" pitchFamily="50" charset="0"/>
              </a:rPr>
              <a:t>Informatii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Generale</a:t>
            </a:r>
            <a:endParaRPr lang="en-US" dirty="0">
              <a:latin typeface="Gotham Rounded Book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E9C-9802-4604-9549-188BC96945E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503920" cy="4572000"/>
          </a:xfrm>
        </p:spPr>
        <p:txBody>
          <a:bodyPr>
            <a:normAutofit fontScale="85000" lnSpcReduction="20000"/>
          </a:bodyPr>
          <a:lstStyle/>
          <a:p>
            <a:pPr marL="354013" indent="-354013">
              <a:spcBef>
                <a:spcPts val="600"/>
              </a:spcBef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</a:pPr>
            <a:endParaRPr lang="ro-RO" sz="2800" dirty="0" smtClean="0">
              <a:solidFill>
                <a:srgbClr val="000000"/>
              </a:solidFill>
              <a:latin typeface="Gotham Rounded Book" pitchFamily="50" charset="0"/>
            </a:endParaRPr>
          </a:p>
          <a:p>
            <a:pPr marL="354013" indent="-354013">
              <a:spcBef>
                <a:spcPts val="600"/>
              </a:spcBef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</a:pPr>
            <a:r>
              <a:rPr lang="en-US" sz="2800" dirty="0" err="1" smtClean="0">
                <a:solidFill>
                  <a:srgbClr val="000000"/>
                </a:solidFill>
                <a:latin typeface="Gotham Rounded Book" pitchFamily="50" charset="0"/>
              </a:rPr>
              <a:t>Infiintata</a:t>
            </a:r>
            <a:r>
              <a:rPr lang="en-GB" sz="2800" dirty="0" smtClean="0">
                <a:solidFill>
                  <a:srgbClr val="000000"/>
                </a:solidFill>
                <a:latin typeface="Gotham Rounded Book" pitchFamily="50" charset="0"/>
              </a:rPr>
              <a:t>:  07.03.1991</a:t>
            </a:r>
          </a:p>
          <a:p>
            <a:pPr marL="354013" indent="-354013">
              <a:lnSpc>
                <a:spcPct val="100000"/>
              </a:lnSpc>
              <a:spcBef>
                <a:spcPts val="600"/>
              </a:spcBef>
              <a:buFont typeface="Calibri" pitchFamily="32" charset="0"/>
              <a:buChar char="•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</a:pPr>
            <a:r>
              <a:rPr lang="en-US" sz="2800" dirty="0" err="1" smtClean="0">
                <a:solidFill>
                  <a:srgbClr val="000000"/>
                </a:solidFill>
                <a:latin typeface="Gotham Rounded Book" pitchFamily="50" charset="0"/>
              </a:rPr>
              <a:t>Domeniul</a:t>
            </a:r>
            <a:r>
              <a:rPr lang="en-US" sz="2800" dirty="0" smtClean="0">
                <a:solidFill>
                  <a:srgbClr val="000000"/>
                </a:solidFill>
                <a:latin typeface="Gotham Rounded Book" pitchFamily="50" charset="0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Gotham Rounded Book" pitchFamily="50" charset="0"/>
              </a:rPr>
              <a:t>activitate</a:t>
            </a:r>
            <a:r>
              <a:rPr lang="en-GB" sz="2800" dirty="0" smtClean="0">
                <a:solidFill>
                  <a:srgbClr val="000000"/>
                </a:solidFill>
                <a:latin typeface="Gotham Rounded Book" pitchFamily="50" charset="0"/>
              </a:rPr>
              <a:t>: </a:t>
            </a:r>
            <a:r>
              <a:rPr lang="en-GB" sz="2800" dirty="0" err="1" smtClean="0">
                <a:solidFill>
                  <a:srgbClr val="000000"/>
                </a:solidFill>
                <a:latin typeface="Gotham Rounded Book" pitchFamily="50" charset="0"/>
              </a:rPr>
              <a:t>Comert</a:t>
            </a:r>
            <a:r>
              <a:rPr lang="en-GB" sz="2800" dirty="0" smtClean="0">
                <a:solidFill>
                  <a:srgbClr val="000000"/>
                </a:solidFill>
                <a:latin typeface="Gotham Rounded Book" pitchFamily="50" charset="0"/>
              </a:rPr>
              <a:t> cu </a:t>
            </a:r>
            <a:r>
              <a:rPr lang="en-GB" sz="2800" dirty="0" err="1" smtClean="0">
                <a:solidFill>
                  <a:srgbClr val="000000"/>
                </a:solidFill>
                <a:latin typeface="Gotham Rounded Book" pitchFamily="50" charset="0"/>
              </a:rPr>
              <a:t>ridicata</a:t>
            </a:r>
            <a:endParaRPr lang="en-GB" sz="2800" dirty="0" smtClean="0">
              <a:solidFill>
                <a:srgbClr val="000000"/>
              </a:solidFill>
              <a:latin typeface="Gotham Rounded Book" pitchFamily="50" charset="0"/>
            </a:endParaRPr>
          </a:p>
          <a:p>
            <a:pPr marL="354013" indent="-354013">
              <a:lnSpc>
                <a:spcPct val="100000"/>
              </a:lnSpc>
              <a:spcBef>
                <a:spcPts val="600"/>
              </a:spcBef>
              <a:buFont typeface="Calibri" pitchFamily="32" charset="0"/>
              <a:buChar char="•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</a:pPr>
            <a:r>
              <a:rPr lang="ro-RO" sz="2800" dirty="0" smtClean="0">
                <a:solidFill>
                  <a:srgbClr val="000000"/>
                </a:solidFill>
                <a:latin typeface="Gotham Rounded Book" pitchFamily="50" charset="0"/>
              </a:rPr>
              <a:t>Capital</a:t>
            </a:r>
            <a:r>
              <a:rPr lang="en-US" sz="2800" dirty="0" smtClean="0">
                <a:solidFill>
                  <a:srgbClr val="000000"/>
                </a:solidFill>
                <a:latin typeface="Gotham Rounded Book" pitchFamily="50" charset="0"/>
              </a:rPr>
              <a:t> social</a:t>
            </a:r>
            <a:r>
              <a:rPr lang="en-GB" sz="2800" dirty="0" smtClean="0">
                <a:solidFill>
                  <a:srgbClr val="000000"/>
                </a:solidFill>
                <a:latin typeface="Gotham Rounded Book" pitchFamily="50" charset="0"/>
              </a:rPr>
              <a:t>:  </a:t>
            </a:r>
            <a:r>
              <a:rPr lang="en-GB" sz="2800" dirty="0" smtClean="0">
                <a:latin typeface="Gotham Rounded Book" pitchFamily="50" charset="0"/>
              </a:rPr>
              <a:t>3.200.000 RON</a:t>
            </a:r>
          </a:p>
          <a:p>
            <a:pPr marL="354013" indent="-354013">
              <a:lnSpc>
                <a:spcPct val="100000"/>
              </a:lnSpc>
              <a:spcBef>
                <a:spcPts val="600"/>
              </a:spcBef>
              <a:buFont typeface="Calibri" pitchFamily="32" charset="0"/>
              <a:buChar char="•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</a:pPr>
            <a:r>
              <a:rPr lang="en-US" sz="2800" dirty="0" err="1" smtClean="0">
                <a:solidFill>
                  <a:srgbClr val="000000"/>
                </a:solidFill>
                <a:latin typeface="Gotham Rounded Book" pitchFamily="50" charset="0"/>
              </a:rPr>
              <a:t>Cifra</a:t>
            </a:r>
            <a:r>
              <a:rPr lang="en-US" sz="2800" dirty="0" smtClean="0">
                <a:solidFill>
                  <a:srgbClr val="000000"/>
                </a:solidFill>
                <a:latin typeface="Gotham Rounded Book" pitchFamily="50" charset="0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Gotham Rounded Book" pitchFamily="50" charset="0"/>
              </a:rPr>
              <a:t>afaceri</a:t>
            </a:r>
            <a:r>
              <a:rPr lang="en-GB" sz="2800" dirty="0" smtClean="0">
                <a:solidFill>
                  <a:srgbClr val="000000"/>
                </a:solidFill>
                <a:latin typeface="Gotham Rounded Book" pitchFamily="50" charset="0"/>
              </a:rPr>
              <a:t>:</a:t>
            </a:r>
          </a:p>
          <a:p>
            <a:pPr marL="902653" lvl="2" indent="-354013">
              <a:spcBef>
                <a:spcPts val="600"/>
              </a:spcBef>
              <a:buFont typeface="Calibri" pitchFamily="32" charset="0"/>
              <a:buChar char="•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</a:pPr>
            <a:r>
              <a:rPr lang="en-GB" sz="2100" dirty="0" smtClean="0">
                <a:solidFill>
                  <a:srgbClr val="000000"/>
                </a:solidFill>
                <a:latin typeface="Gotham Rounded Book" pitchFamily="50" charset="0"/>
              </a:rPr>
              <a:t>2011:		98.028.392 RON</a:t>
            </a:r>
          </a:p>
          <a:p>
            <a:pPr marL="902653" lvl="2" indent="-354013">
              <a:spcBef>
                <a:spcPts val="600"/>
              </a:spcBef>
              <a:buFont typeface="Calibri" pitchFamily="32" charset="0"/>
              <a:buChar char="•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</a:pPr>
            <a:r>
              <a:rPr lang="en-GB" sz="2100" dirty="0" smtClean="0">
                <a:solidFill>
                  <a:srgbClr val="000000"/>
                </a:solidFill>
                <a:latin typeface="Gotham Rounded Book" pitchFamily="50" charset="0"/>
              </a:rPr>
              <a:t>2012:    76.875.098 RON</a:t>
            </a:r>
          </a:p>
          <a:p>
            <a:pPr marL="902653" lvl="2" indent="-354013">
              <a:spcBef>
                <a:spcPts val="600"/>
              </a:spcBef>
              <a:buFont typeface="Calibri" pitchFamily="32" charset="0"/>
              <a:buChar char="•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</a:pPr>
            <a:r>
              <a:rPr lang="en-GB" sz="2100" dirty="0" smtClean="0">
                <a:solidFill>
                  <a:srgbClr val="000000"/>
                </a:solidFill>
                <a:latin typeface="Gotham Rounded Book" pitchFamily="50" charset="0"/>
              </a:rPr>
              <a:t>2013:    79.675.000 RON</a:t>
            </a:r>
          </a:p>
          <a:p>
            <a:pPr marL="902653" lvl="2" indent="-354013">
              <a:spcBef>
                <a:spcPts val="600"/>
              </a:spcBef>
              <a:buFont typeface="Calibri" pitchFamily="32" charset="0"/>
              <a:buChar char="•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</a:pPr>
            <a:r>
              <a:rPr lang="en-GB" sz="2100" dirty="0" smtClean="0">
                <a:solidFill>
                  <a:srgbClr val="000000"/>
                </a:solidFill>
                <a:latin typeface="Gotham Rounded Book" pitchFamily="50" charset="0"/>
              </a:rPr>
              <a:t>2014:		68.362.515 RON</a:t>
            </a:r>
          </a:p>
          <a:p>
            <a:pPr marL="902653" lvl="2" indent="-354013">
              <a:spcBef>
                <a:spcPts val="600"/>
              </a:spcBef>
              <a:buFont typeface="Calibri" pitchFamily="32" charset="0"/>
              <a:buChar char="•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</a:pPr>
            <a:r>
              <a:rPr lang="en-GB" sz="2100" dirty="0" smtClean="0">
                <a:solidFill>
                  <a:srgbClr val="000000"/>
                </a:solidFill>
                <a:latin typeface="Gotham Rounded Book" pitchFamily="50" charset="0"/>
              </a:rPr>
              <a:t>2015:		57.628.683 RON</a:t>
            </a:r>
          </a:p>
          <a:p>
            <a:pPr marL="902653" lvl="2" indent="-354013">
              <a:spcBef>
                <a:spcPts val="600"/>
              </a:spcBef>
              <a:buFont typeface="Calibri" pitchFamily="32" charset="0"/>
              <a:buChar char="•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</a:pPr>
            <a:r>
              <a:rPr lang="en-GB" sz="2100" dirty="0" smtClean="0">
                <a:solidFill>
                  <a:srgbClr val="000000"/>
                </a:solidFill>
                <a:latin typeface="Gotham Rounded Book" pitchFamily="50" charset="0"/>
              </a:rPr>
              <a:t>2016:		61.613.711 RON</a:t>
            </a:r>
          </a:p>
          <a:p>
            <a:pPr marL="902653" lvl="2" indent="-354013">
              <a:spcBef>
                <a:spcPts val="600"/>
              </a:spcBef>
              <a:buFont typeface="Calibri" pitchFamily="32" charset="0"/>
              <a:buChar char="•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</a:pPr>
            <a:r>
              <a:rPr lang="en-GB" sz="2100" dirty="0" smtClean="0">
                <a:solidFill>
                  <a:srgbClr val="000000"/>
                </a:solidFill>
                <a:latin typeface="Gotham Rounded Book" pitchFamily="50" charset="0"/>
              </a:rPr>
              <a:t>2017:		65.678.134 RON</a:t>
            </a:r>
          </a:p>
          <a:p>
            <a:pPr marL="354013" indent="-354013">
              <a:lnSpc>
                <a:spcPct val="100000"/>
              </a:lnSpc>
              <a:spcBef>
                <a:spcPts val="600"/>
              </a:spcBef>
              <a:buFont typeface="Calibri" pitchFamily="32" charset="0"/>
              <a:buChar char="•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</a:pPr>
            <a:r>
              <a:rPr lang="en-US" sz="2800" dirty="0" err="1" smtClean="0">
                <a:solidFill>
                  <a:srgbClr val="000000"/>
                </a:solidFill>
                <a:latin typeface="Gotham Rounded Book" pitchFamily="50" charset="0"/>
              </a:rPr>
              <a:t>Numar</a:t>
            </a:r>
            <a:r>
              <a:rPr lang="en-US" sz="2800" dirty="0" smtClean="0">
                <a:solidFill>
                  <a:srgbClr val="000000"/>
                </a:solidFill>
                <a:latin typeface="Gotham Rounded Book" pitchFamily="50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Gotham Rounded Book" pitchFamily="50" charset="0"/>
              </a:rPr>
              <a:t>angajati</a:t>
            </a:r>
            <a:r>
              <a:rPr lang="en-US" sz="2800" dirty="0" smtClean="0">
                <a:solidFill>
                  <a:srgbClr val="000000"/>
                </a:solidFill>
                <a:latin typeface="Gotham Rounded Book" pitchFamily="50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Gotham Rounded Book" pitchFamily="50" charset="0"/>
              </a:rPr>
              <a:t>in </a:t>
            </a:r>
            <a:r>
              <a:rPr lang="en-GB" sz="2800" dirty="0" smtClean="0">
                <a:latin typeface="Gotham Rounded Book" pitchFamily="50" charset="0"/>
              </a:rPr>
              <a:t>2017:135</a:t>
            </a:r>
            <a:endParaRPr lang="en-US" dirty="0"/>
          </a:p>
        </p:txBody>
      </p:sp>
      <p:pic>
        <p:nvPicPr>
          <p:cNvPr id="9" name="Picture 6" descr="C:\Users\Admin\Desktop\logo2.jpg"/>
          <p:cNvPicPr>
            <a:picLocks noChangeAspect="1" noChangeArrowheads="1"/>
          </p:cNvPicPr>
          <p:nvPr/>
        </p:nvPicPr>
        <p:blipFill>
          <a:blip r:embed="rId2" cstate="print"/>
          <a:srcRect l="3017" t="4364"/>
          <a:stretch>
            <a:fillRect/>
          </a:stretch>
        </p:blipFill>
        <p:spPr bwMode="auto">
          <a:xfrm>
            <a:off x="198783" y="198783"/>
            <a:ext cx="1490869" cy="1016524"/>
          </a:xfrm>
          <a:prstGeom prst="rect">
            <a:avLst/>
          </a:prstGeom>
          <a:noFill/>
        </p:spPr>
      </p:pic>
      <p:sp>
        <p:nvSpPr>
          <p:cNvPr id="8" name="Footer Placeholder 8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2890838" cy="360363"/>
          </a:xfrm>
          <a:noFill/>
        </p:spPr>
        <p:txBody>
          <a:bodyPr/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“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Mereu</a:t>
            </a:r>
            <a:r>
              <a:rPr lang="en-US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 in 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miscare</a:t>
            </a:r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 smtClean="0">
                <a:latin typeface="Gotham Rounded Book" pitchFamily="50" charset="0"/>
              </a:rPr>
              <a:t>Misi</a:t>
            </a:r>
            <a:r>
              <a:rPr lang="en-US" dirty="0" err="1" smtClean="0">
                <a:latin typeface="Gotham Rounded Book" pitchFamily="50" charset="0"/>
              </a:rPr>
              <a:t>une</a:t>
            </a:r>
            <a:endParaRPr lang="en-US" dirty="0">
              <a:latin typeface="Gotham Rounded Book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o-RO" sz="2800" dirty="0" smtClean="0">
              <a:solidFill>
                <a:srgbClr val="000000"/>
              </a:solidFill>
              <a:latin typeface="Gotham Rounded Book" pitchFamily="50" charset="0"/>
            </a:endParaRPr>
          </a:p>
          <a:p>
            <a:r>
              <a:rPr lang="en-US" sz="2800" dirty="0" err="1" smtClean="0">
                <a:solidFill>
                  <a:srgbClr val="000000"/>
                </a:solidFill>
                <a:latin typeface="Gotham Rounded Book" pitchFamily="50" charset="0"/>
              </a:rPr>
              <a:t>Misiunea</a:t>
            </a:r>
            <a:r>
              <a:rPr lang="en-US" sz="2800" dirty="0" smtClean="0">
                <a:solidFill>
                  <a:srgbClr val="000000"/>
                </a:solidFill>
                <a:latin typeface="Gotham Rounded Book" pitchFamily="50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Gotham Rounded Book" pitchFamily="50" charset="0"/>
              </a:rPr>
              <a:t>noastra</a:t>
            </a:r>
            <a:r>
              <a:rPr lang="en-US" sz="2800" dirty="0" smtClean="0">
                <a:solidFill>
                  <a:srgbClr val="000000"/>
                </a:solidFill>
                <a:latin typeface="Gotham Rounded Book" pitchFamily="50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Gotham Rounded Book" pitchFamily="50" charset="0"/>
              </a:rPr>
              <a:t>este</a:t>
            </a:r>
            <a:r>
              <a:rPr lang="en-US" sz="2800" dirty="0" smtClean="0">
                <a:solidFill>
                  <a:srgbClr val="000000"/>
                </a:solidFill>
                <a:latin typeface="Gotham Rounded Book" pitchFamily="50" charset="0"/>
              </a:rPr>
              <a:t> de a </a:t>
            </a:r>
            <a:r>
              <a:rPr lang="en-US" sz="2800" dirty="0" err="1" smtClean="0">
                <a:solidFill>
                  <a:srgbClr val="000000"/>
                </a:solidFill>
                <a:latin typeface="Gotham Rounded Book" pitchFamily="50" charset="0"/>
              </a:rPr>
              <a:t>satisface</a:t>
            </a:r>
            <a:r>
              <a:rPr lang="en-US" sz="2800" dirty="0" smtClean="0">
                <a:solidFill>
                  <a:srgbClr val="000000"/>
                </a:solidFill>
                <a:latin typeface="Gotham Rounded Book" pitchFamily="50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Gotham Rounded Book" pitchFamily="50" charset="0"/>
              </a:rPr>
              <a:t>nevoile</a:t>
            </a:r>
            <a:r>
              <a:rPr lang="en-US" sz="2800" dirty="0" smtClean="0">
                <a:solidFill>
                  <a:srgbClr val="000000"/>
                </a:solidFill>
                <a:latin typeface="Gotham Rounded Book" pitchFamily="50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Gotham Rounded Book" pitchFamily="50" charset="0"/>
              </a:rPr>
              <a:t>clientilor</a:t>
            </a:r>
            <a:r>
              <a:rPr lang="en-US" sz="2800" dirty="0" smtClean="0">
                <a:solidFill>
                  <a:srgbClr val="000000"/>
                </a:solidFill>
                <a:latin typeface="Gotham Rounded Book" pitchFamily="50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Gotham Rounded Book" pitchFamily="50" charset="0"/>
              </a:rPr>
              <a:t>prin</a:t>
            </a:r>
            <a:r>
              <a:rPr lang="en-US" sz="2800" dirty="0" smtClean="0">
                <a:solidFill>
                  <a:srgbClr val="000000"/>
                </a:solidFill>
                <a:latin typeface="Gotham Rounded Book" pitchFamily="50" charset="0"/>
              </a:rPr>
              <a:t> personal </a:t>
            </a:r>
            <a:r>
              <a:rPr lang="en-US" sz="2800" dirty="0" err="1" smtClean="0">
                <a:solidFill>
                  <a:srgbClr val="000000"/>
                </a:solidFill>
                <a:latin typeface="Gotham Rounded Book" pitchFamily="50" charset="0"/>
              </a:rPr>
              <a:t>profesionist</a:t>
            </a:r>
            <a:r>
              <a:rPr lang="en-US" sz="2800" dirty="0" smtClean="0">
                <a:solidFill>
                  <a:srgbClr val="000000"/>
                </a:solidFill>
                <a:latin typeface="Gotham Rounded Book" pitchFamily="50" charset="0"/>
              </a:rPr>
              <a:t>, cu </a:t>
            </a:r>
            <a:r>
              <a:rPr lang="en-US" sz="2800" dirty="0" err="1" smtClean="0">
                <a:solidFill>
                  <a:srgbClr val="000000"/>
                </a:solidFill>
                <a:latin typeface="Gotham Rounded Book" pitchFamily="50" charset="0"/>
              </a:rPr>
              <a:t>produse</a:t>
            </a:r>
            <a:r>
              <a:rPr lang="en-US" sz="2800" dirty="0" smtClean="0">
                <a:solidFill>
                  <a:srgbClr val="000000"/>
                </a:solidFill>
                <a:latin typeface="Gotham Rounded Book" pitchFamily="50" charset="0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Gotham Rounded Book" pitchFamily="50" charset="0"/>
              </a:rPr>
              <a:t>calitate</a:t>
            </a:r>
            <a:r>
              <a:rPr lang="en-US" sz="2800" dirty="0" smtClean="0">
                <a:solidFill>
                  <a:srgbClr val="000000"/>
                </a:solidFill>
                <a:latin typeface="Gotham Rounded Book" pitchFamily="50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Gotham Rounded Book" pitchFamily="50" charset="0"/>
              </a:rPr>
              <a:t>marci</a:t>
            </a:r>
            <a:r>
              <a:rPr lang="en-US" sz="2800" dirty="0" smtClean="0">
                <a:solidFill>
                  <a:srgbClr val="000000"/>
                </a:solidFill>
                <a:latin typeface="Gotham Rounded Book" pitchFamily="50" charset="0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Gotham Rounded Book" pitchFamily="50" charset="0"/>
              </a:rPr>
              <a:t>renume</a:t>
            </a:r>
            <a:r>
              <a:rPr lang="en-US" sz="2800" dirty="0" smtClean="0">
                <a:solidFill>
                  <a:srgbClr val="000000"/>
                </a:solidFill>
                <a:latin typeface="Gotham Rounded Book" pitchFamily="50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Gotham Rounded Book" pitchFamily="50" charset="0"/>
              </a:rPr>
              <a:t>si</a:t>
            </a:r>
            <a:r>
              <a:rPr lang="en-US" sz="2800" dirty="0" smtClean="0">
                <a:solidFill>
                  <a:srgbClr val="000000"/>
                </a:solidFill>
                <a:latin typeface="Gotham Rounded Book" pitchFamily="50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Gotham Rounded Book" pitchFamily="50" charset="0"/>
              </a:rPr>
              <a:t>servicii</a:t>
            </a:r>
            <a:r>
              <a:rPr lang="en-US" sz="2800" dirty="0" smtClean="0">
                <a:solidFill>
                  <a:srgbClr val="000000"/>
                </a:solidFill>
                <a:latin typeface="Gotham Rounded Book" pitchFamily="50" charset="0"/>
              </a:rPr>
              <a:t> cu </a:t>
            </a:r>
            <a:r>
              <a:rPr lang="en-US" sz="2800" dirty="0" err="1" smtClean="0">
                <a:solidFill>
                  <a:srgbClr val="000000"/>
                </a:solidFill>
                <a:latin typeface="Gotham Rounded Book" pitchFamily="50" charset="0"/>
              </a:rPr>
              <a:t>valoare</a:t>
            </a:r>
            <a:r>
              <a:rPr lang="en-US" sz="2800" dirty="0" smtClean="0">
                <a:solidFill>
                  <a:srgbClr val="000000"/>
                </a:solidFill>
                <a:latin typeface="Gotham Rounded Book" pitchFamily="50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Gotham Rounded Book" pitchFamily="50" charset="0"/>
              </a:rPr>
              <a:t>adaugata</a:t>
            </a:r>
            <a:endParaRPr lang="ro-RO" sz="2800" dirty="0" smtClean="0">
              <a:solidFill>
                <a:srgbClr val="000000"/>
              </a:solidFill>
              <a:latin typeface="Gotham Rounded Book" pitchFamily="50" charset="0"/>
            </a:endParaRPr>
          </a:p>
          <a:p>
            <a:endParaRPr lang="ro-RO" sz="2800" dirty="0" smtClean="0">
              <a:latin typeface="Gotham Rounded Book" pitchFamily="50" charset="0"/>
            </a:endParaRPr>
          </a:p>
          <a:p>
            <a:r>
              <a:rPr lang="en-US" sz="2800" dirty="0" err="1" smtClean="0">
                <a:latin typeface="Gotham Rounded Book" pitchFamily="50" charset="0"/>
              </a:rPr>
              <a:t>Deviza</a:t>
            </a:r>
            <a:r>
              <a:rPr lang="en-US" sz="2800" dirty="0" smtClean="0">
                <a:latin typeface="Gotham Rounded Book" pitchFamily="50" charset="0"/>
              </a:rPr>
              <a:t> </a:t>
            </a:r>
            <a:r>
              <a:rPr lang="en-US" sz="2800" dirty="0" err="1" smtClean="0">
                <a:latin typeface="Gotham Rounded Book" pitchFamily="50" charset="0"/>
              </a:rPr>
              <a:t>noastra</a:t>
            </a:r>
            <a:r>
              <a:rPr lang="en-GB" sz="2800" dirty="0" smtClean="0">
                <a:solidFill>
                  <a:srgbClr val="000000"/>
                </a:solidFill>
                <a:latin typeface="Gotham Rounded Book" pitchFamily="50" charset="0"/>
              </a:rPr>
              <a:t>:</a:t>
            </a:r>
            <a:r>
              <a:rPr lang="ro-RO" sz="2800" dirty="0" smtClean="0">
                <a:solidFill>
                  <a:srgbClr val="000000"/>
                </a:solidFill>
                <a:latin typeface="Gotham Rounded Book" pitchFamily="50" charset="0"/>
              </a:rPr>
              <a:t> </a:t>
            </a:r>
            <a:r>
              <a:rPr lang="en-GB" sz="2800" dirty="0" smtClean="0">
                <a:latin typeface="Gotham Rounded Book" pitchFamily="50" charset="0"/>
                <a:ea typeface="Lucida Sans Unicode" charset="0"/>
              </a:rPr>
              <a:t>“</a:t>
            </a:r>
            <a:r>
              <a:rPr lang="en-US" sz="2800" dirty="0" err="1" smtClean="0">
                <a:latin typeface="Gotham Rounded Book" pitchFamily="50" charset="0"/>
                <a:ea typeface="Lucida Sans Unicode" charset="0"/>
              </a:rPr>
              <a:t>Mereu</a:t>
            </a:r>
            <a:r>
              <a:rPr lang="en-US" sz="2800" dirty="0" smtClean="0">
                <a:latin typeface="Gotham Rounded Book" pitchFamily="50" charset="0"/>
                <a:ea typeface="Lucida Sans Unicode" charset="0"/>
              </a:rPr>
              <a:t> in </a:t>
            </a:r>
            <a:r>
              <a:rPr lang="en-US" sz="2800" dirty="0" err="1" smtClean="0">
                <a:latin typeface="Gotham Rounded Book" pitchFamily="50" charset="0"/>
                <a:ea typeface="Lucida Sans Unicode" charset="0"/>
              </a:rPr>
              <a:t>miscare</a:t>
            </a:r>
            <a:r>
              <a:rPr lang="en-GB" sz="2800" dirty="0" smtClean="0">
                <a:latin typeface="Gotham Rounded Book" pitchFamily="50" charset="0"/>
                <a:ea typeface="Lucida Sans Unicode" charset="0"/>
              </a:rPr>
              <a:t>"</a:t>
            </a:r>
          </a:p>
          <a:p>
            <a:endParaRPr lang="en-US" sz="2800" dirty="0">
              <a:latin typeface="Gotham Rounded Book" pitchFamily="50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E9C-9802-4604-9549-188BC96945E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2" name="Picture 6" descr="C:\Users\Admin\Desktop\logo2.jpg"/>
          <p:cNvPicPr>
            <a:picLocks noChangeAspect="1" noChangeArrowheads="1"/>
          </p:cNvPicPr>
          <p:nvPr/>
        </p:nvPicPr>
        <p:blipFill>
          <a:blip r:embed="rId3" cstate="print"/>
          <a:srcRect l="3017" t="4364"/>
          <a:stretch>
            <a:fillRect/>
          </a:stretch>
        </p:blipFill>
        <p:spPr bwMode="auto">
          <a:xfrm>
            <a:off x="198783" y="198783"/>
            <a:ext cx="1490869" cy="1016524"/>
          </a:xfrm>
          <a:prstGeom prst="rect">
            <a:avLst/>
          </a:prstGeom>
          <a:noFill/>
        </p:spPr>
      </p:pic>
      <p:sp>
        <p:nvSpPr>
          <p:cNvPr id="7" name="Footer Placeholder 8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2890838" cy="360363"/>
          </a:xfrm>
          <a:noFill/>
        </p:spPr>
        <p:txBody>
          <a:bodyPr/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“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Mereu</a:t>
            </a:r>
            <a:r>
              <a:rPr lang="en-US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 in 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miscare</a:t>
            </a:r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Gotham Rounded Book" pitchFamily="50" charset="0"/>
              </a:rPr>
              <a:t>Obiectiv</a:t>
            </a:r>
            <a:endParaRPr lang="en-US" dirty="0">
              <a:latin typeface="Gotham Rounded Book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E9C-9802-4604-9549-188BC96945E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o-RO" dirty="0" smtClean="0">
              <a:latin typeface="Gotham Rounded Book" pitchFamily="50" charset="0"/>
            </a:endParaRPr>
          </a:p>
          <a:p>
            <a:r>
              <a:rPr lang="en-US" dirty="0" err="1" smtClean="0">
                <a:latin typeface="Gotham Rounded Book" pitchFamily="50" charset="0"/>
              </a:rPr>
              <a:t>Obiectivul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nostru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este</a:t>
            </a:r>
            <a:r>
              <a:rPr lang="en-US" dirty="0" smtClean="0">
                <a:latin typeface="Gotham Rounded Book" pitchFamily="50" charset="0"/>
              </a:rPr>
              <a:t> de a </a:t>
            </a:r>
            <a:r>
              <a:rPr lang="en-US" dirty="0" err="1" smtClean="0">
                <a:latin typeface="Gotham Rounded Book" pitchFamily="50" charset="0"/>
              </a:rPr>
              <a:t>castiga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si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consolida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pozitia</a:t>
            </a:r>
            <a:r>
              <a:rPr lang="en-US" dirty="0" smtClean="0">
                <a:latin typeface="Gotham Rounded Book" pitchFamily="50" charset="0"/>
              </a:rPr>
              <a:t> de </a:t>
            </a:r>
            <a:r>
              <a:rPr lang="en-US" dirty="0" err="1" smtClean="0">
                <a:latin typeface="Gotham Rounded Book" pitchFamily="50" charset="0"/>
              </a:rPr>
              <a:t>lider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pe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piata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distributiei</a:t>
            </a:r>
            <a:r>
              <a:rPr lang="en-US" dirty="0" smtClean="0">
                <a:latin typeface="Gotham Rounded Book" pitchFamily="50" charset="0"/>
              </a:rPr>
              <a:t> de </a:t>
            </a:r>
            <a:r>
              <a:rPr lang="en-US" dirty="0" err="1" smtClean="0">
                <a:latin typeface="Gotham Rounded Book" pitchFamily="50" charset="0"/>
              </a:rPr>
              <a:t>produse</a:t>
            </a:r>
            <a:r>
              <a:rPr lang="en-US" dirty="0" smtClean="0">
                <a:latin typeface="Gotham Rounded Book" pitchFamily="50" charset="0"/>
              </a:rPr>
              <a:t> food - nonfood </a:t>
            </a:r>
            <a:r>
              <a:rPr lang="en-US" dirty="0" err="1" smtClean="0">
                <a:latin typeface="Gotham Rounded Book" pitchFamily="50" charset="0"/>
              </a:rPr>
              <a:t>prin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calitate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si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profesionalism</a:t>
            </a:r>
            <a:r>
              <a:rPr lang="en-US" dirty="0" smtClean="0">
                <a:latin typeface="Gotham Rounded Book" pitchFamily="50" charset="0"/>
              </a:rPr>
              <a:t>, </a:t>
            </a:r>
            <a:r>
              <a:rPr lang="en-US" dirty="0" err="1" smtClean="0">
                <a:latin typeface="Gotham Rounded Book" pitchFamily="50" charset="0"/>
              </a:rPr>
              <a:t>pentru</a:t>
            </a:r>
            <a:r>
              <a:rPr lang="en-US" dirty="0" smtClean="0">
                <a:latin typeface="Gotham Rounded Book" pitchFamily="50" charset="0"/>
              </a:rPr>
              <a:t> a fi </a:t>
            </a:r>
            <a:r>
              <a:rPr lang="en-US" dirty="0" err="1" smtClean="0">
                <a:latin typeface="Gotham Rounded Book" pitchFamily="50" charset="0"/>
              </a:rPr>
              <a:t>recunoscuti</a:t>
            </a:r>
            <a:r>
              <a:rPr lang="en-US" dirty="0" smtClean="0">
                <a:latin typeface="Gotham Rounded Book" pitchFamily="50" charset="0"/>
              </a:rPr>
              <a:t> ca </a:t>
            </a:r>
            <a:r>
              <a:rPr lang="en-US" dirty="0" err="1" smtClean="0">
                <a:latin typeface="Gotham Rounded Book" pitchFamily="50" charset="0"/>
              </a:rPr>
              <a:t>parteneri</a:t>
            </a:r>
            <a:r>
              <a:rPr lang="en-US" dirty="0" smtClean="0">
                <a:latin typeface="Gotham Rounded Book" pitchFamily="50" charset="0"/>
              </a:rPr>
              <a:t> de </a:t>
            </a:r>
            <a:r>
              <a:rPr lang="en-US" dirty="0" err="1" smtClean="0">
                <a:latin typeface="Gotham Rounded Book" pitchFamily="50" charset="0"/>
              </a:rPr>
              <a:t>referinta</a:t>
            </a:r>
            <a:r>
              <a:rPr lang="en-US" dirty="0" smtClean="0">
                <a:latin typeface="Gotham Rounded Book" pitchFamily="50" charset="0"/>
              </a:rPr>
              <a:t> de </a:t>
            </a:r>
            <a:r>
              <a:rPr lang="en-US" dirty="0" err="1" smtClean="0">
                <a:latin typeface="Gotham Rounded Book" pitchFamily="50" charset="0"/>
              </a:rPr>
              <a:t>catre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clientii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si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furnizorii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nostri</a:t>
            </a:r>
            <a:endParaRPr lang="ro-RO" dirty="0" smtClean="0">
              <a:latin typeface="Gotham Rounded Book" pitchFamily="50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8" name="Picture 6" descr="C:\Users\Admin\Desktop\logo2.jpg"/>
          <p:cNvPicPr>
            <a:picLocks noChangeAspect="1" noChangeArrowheads="1"/>
          </p:cNvPicPr>
          <p:nvPr/>
        </p:nvPicPr>
        <p:blipFill>
          <a:blip r:embed="rId2" cstate="print"/>
          <a:srcRect l="3017" t="4364"/>
          <a:stretch>
            <a:fillRect/>
          </a:stretch>
        </p:blipFill>
        <p:spPr bwMode="auto">
          <a:xfrm>
            <a:off x="198783" y="198783"/>
            <a:ext cx="1490869" cy="1016524"/>
          </a:xfrm>
          <a:prstGeom prst="rect">
            <a:avLst/>
          </a:prstGeom>
          <a:noFill/>
        </p:spPr>
      </p:pic>
      <p:sp>
        <p:nvSpPr>
          <p:cNvPr id="10" name="Footer Placeholder 8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2890838" cy="360363"/>
          </a:xfrm>
          <a:noFill/>
        </p:spPr>
        <p:txBody>
          <a:bodyPr/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“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Mereu</a:t>
            </a:r>
            <a:r>
              <a:rPr lang="en-US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 in 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miscare</a:t>
            </a:r>
            <a:r>
              <a:rPr lang="en-US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 </a:t>
            </a:r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Gotham Rounded Book" pitchFamily="50" charset="0"/>
              </a:rPr>
              <a:t>Istoric</a:t>
            </a:r>
            <a:endParaRPr lang="en-US" dirty="0">
              <a:latin typeface="Gotham Rounded Book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E9C-9802-4604-9549-188BC96945E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o-RO" dirty="0" smtClean="0">
                <a:latin typeface="Gotham Rounded Book" pitchFamily="50" charset="0"/>
              </a:rPr>
              <a:t>1991 – 1993</a:t>
            </a:r>
          </a:p>
          <a:p>
            <a:pPr lvl="1"/>
            <a:r>
              <a:rPr lang="ro-RO" dirty="0" smtClean="0">
                <a:latin typeface="Gotham Rounded Book" pitchFamily="50" charset="0"/>
              </a:rPr>
              <a:t>1991 – Start up</a:t>
            </a:r>
          </a:p>
          <a:p>
            <a:pPr lvl="1"/>
            <a:r>
              <a:rPr lang="en-US" dirty="0" err="1" smtClean="0">
                <a:latin typeface="Gotham Rounded Book" pitchFamily="50" charset="0"/>
              </a:rPr>
              <a:t>Comert</a:t>
            </a:r>
            <a:r>
              <a:rPr lang="en-US" dirty="0" smtClean="0">
                <a:latin typeface="Gotham Rounded Book" pitchFamily="50" charset="0"/>
              </a:rPr>
              <a:t> cu </a:t>
            </a:r>
            <a:r>
              <a:rPr lang="en-US" dirty="0" err="1" smtClean="0">
                <a:latin typeface="Gotham Rounded Book" pitchFamily="50" charset="0"/>
              </a:rPr>
              <a:t>amanuntul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intr</a:t>
            </a:r>
            <a:r>
              <a:rPr lang="en-US" dirty="0" smtClean="0">
                <a:latin typeface="Gotham Rounded Book" pitchFamily="50" charset="0"/>
              </a:rPr>
              <a:t>-un </a:t>
            </a:r>
            <a:r>
              <a:rPr lang="en-US" dirty="0" err="1" smtClean="0">
                <a:latin typeface="Gotham Rounded Book" pitchFamily="50" charset="0"/>
              </a:rPr>
              <a:t>mic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magazin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alimentar</a:t>
            </a:r>
            <a:r>
              <a:rPr lang="en-US" dirty="0" smtClean="0">
                <a:latin typeface="Gotham Rounded Book" pitchFamily="50" charset="0"/>
              </a:rPr>
              <a:t> de </a:t>
            </a:r>
            <a:r>
              <a:rPr lang="en-US" dirty="0" err="1" smtClean="0">
                <a:latin typeface="Gotham Rounded Book" pitchFamily="50" charset="0"/>
              </a:rPr>
              <a:t>cartier</a:t>
            </a:r>
            <a:endParaRPr lang="en-US" dirty="0">
              <a:latin typeface="Gotham Rounded Book" pitchFamily="50" charset="0"/>
            </a:endParaRPr>
          </a:p>
        </p:txBody>
      </p:sp>
      <p:pic>
        <p:nvPicPr>
          <p:cNvPr id="3074" name="Picture 2" descr="C:\Users\Admin\Desktop\duo-vec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198787"/>
            <a:ext cx="4724400" cy="3116287"/>
          </a:xfrm>
          <a:prstGeom prst="rect">
            <a:avLst/>
          </a:prstGeom>
          <a:noFill/>
        </p:spPr>
      </p:pic>
      <p:pic>
        <p:nvPicPr>
          <p:cNvPr id="11" name="Picture 6" descr="C:\Users\Admin\Desktop\logo2.jpg"/>
          <p:cNvPicPr>
            <a:picLocks noChangeAspect="1" noChangeArrowheads="1"/>
          </p:cNvPicPr>
          <p:nvPr/>
        </p:nvPicPr>
        <p:blipFill>
          <a:blip r:embed="rId3" cstate="print"/>
          <a:srcRect l="3017" t="4364"/>
          <a:stretch>
            <a:fillRect/>
          </a:stretch>
        </p:blipFill>
        <p:spPr bwMode="auto">
          <a:xfrm>
            <a:off x="198783" y="198783"/>
            <a:ext cx="1490869" cy="1016524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2890838" cy="360363"/>
          </a:xfrm>
          <a:noFill/>
        </p:spPr>
        <p:txBody>
          <a:bodyPr/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“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Mereu</a:t>
            </a:r>
            <a:r>
              <a:rPr lang="en-US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 in 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miscare</a:t>
            </a:r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Gotham Rounded Book" pitchFamily="50" charset="0"/>
              </a:rPr>
              <a:t>Istoric</a:t>
            </a:r>
            <a:endParaRPr lang="en-US" dirty="0">
              <a:latin typeface="Gotham Rounded Book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E9C-9802-4604-9549-188BC96945E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o-RO" dirty="0" smtClean="0">
                <a:latin typeface="Gotham Rounded Book" pitchFamily="50" charset="0"/>
              </a:rPr>
              <a:t>1994 – 1999</a:t>
            </a:r>
          </a:p>
          <a:p>
            <a:pPr lvl="1"/>
            <a:r>
              <a:rPr lang="en-US" dirty="0" err="1" smtClean="0">
                <a:latin typeface="Gotham Rounded Book" pitchFamily="50" charset="0"/>
              </a:rPr>
              <a:t>Incepe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activitatea</a:t>
            </a:r>
            <a:r>
              <a:rPr lang="en-US" dirty="0" smtClean="0">
                <a:latin typeface="Gotham Rounded Book" pitchFamily="50" charset="0"/>
              </a:rPr>
              <a:t> de </a:t>
            </a:r>
            <a:r>
              <a:rPr lang="en-US" dirty="0" err="1" smtClean="0">
                <a:latin typeface="Gotham Rounded Book" pitchFamily="50" charset="0"/>
              </a:rPr>
              <a:t>distributie</a:t>
            </a:r>
            <a:r>
              <a:rPr lang="en-US" dirty="0" smtClean="0">
                <a:latin typeface="Gotham Rounded Book" pitchFamily="50" charset="0"/>
              </a:rPr>
              <a:t> cu </a:t>
            </a:r>
            <a:r>
              <a:rPr lang="en-US" dirty="0" err="1" smtClean="0">
                <a:latin typeface="Gotham Rounded Book" pitchFamily="50" charset="0"/>
              </a:rPr>
              <a:t>furnizorii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ro-RO" dirty="0" smtClean="0">
                <a:latin typeface="Gotham Rounded Book" pitchFamily="50" charset="0"/>
              </a:rPr>
              <a:t>KNORR </a:t>
            </a:r>
            <a:r>
              <a:rPr lang="en-US" dirty="0" err="1" smtClean="0">
                <a:latin typeface="Gotham Rounded Book" pitchFamily="50" charset="0"/>
              </a:rPr>
              <a:t>si</a:t>
            </a:r>
            <a:r>
              <a:rPr lang="ro-RO" dirty="0" smtClean="0">
                <a:latin typeface="Gotham Rounded Book" pitchFamily="50" charset="0"/>
              </a:rPr>
              <a:t> ROTHMANS</a:t>
            </a:r>
          </a:p>
          <a:p>
            <a:pPr lvl="1"/>
            <a:r>
              <a:rPr lang="en-US" dirty="0" err="1" smtClean="0">
                <a:latin typeface="Gotham Rounded Book" pitchFamily="50" charset="0"/>
              </a:rPr>
              <a:t>Pana</a:t>
            </a:r>
            <a:r>
              <a:rPr lang="en-US" dirty="0" smtClean="0">
                <a:latin typeface="Gotham Rounded Book" pitchFamily="50" charset="0"/>
              </a:rPr>
              <a:t> in </a:t>
            </a:r>
            <a:r>
              <a:rPr lang="en-US" dirty="0" err="1" smtClean="0">
                <a:latin typeface="Gotham Rounded Book" pitchFamily="50" charset="0"/>
              </a:rPr>
              <a:t>anul</a:t>
            </a:r>
            <a:r>
              <a:rPr lang="en-US" dirty="0" smtClean="0">
                <a:latin typeface="Gotham Rounded Book" pitchFamily="50" charset="0"/>
              </a:rPr>
              <a:t> 1999 </a:t>
            </a:r>
            <a:r>
              <a:rPr lang="en-US" dirty="0" err="1" smtClean="0">
                <a:latin typeface="Gotham Rounded Book" pitchFamily="50" charset="0"/>
              </a:rPr>
              <a:t>portofoliul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produselor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creste</a:t>
            </a:r>
            <a:r>
              <a:rPr lang="en-US" dirty="0" smtClean="0">
                <a:latin typeface="Gotham Rounded Book" pitchFamily="50" charset="0"/>
              </a:rPr>
              <a:t> in </a:t>
            </a:r>
            <a:r>
              <a:rPr lang="en-US" dirty="0" err="1" smtClean="0">
                <a:latin typeface="Gotham Rounded Book" pitchFamily="50" charset="0"/>
              </a:rPr>
              <a:t>organizatia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noastra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prin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semnarea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contractelor</a:t>
            </a:r>
            <a:r>
              <a:rPr lang="en-US" dirty="0" smtClean="0">
                <a:latin typeface="Gotham Rounded Book" pitchFamily="50" charset="0"/>
              </a:rPr>
              <a:t> de </a:t>
            </a:r>
            <a:r>
              <a:rPr lang="en-US" dirty="0" err="1" smtClean="0">
                <a:latin typeface="Gotham Rounded Book" pitchFamily="50" charset="0"/>
              </a:rPr>
              <a:t>distributie</a:t>
            </a:r>
            <a:r>
              <a:rPr lang="en-US" dirty="0" smtClean="0">
                <a:latin typeface="Gotham Rounded Book" pitchFamily="50" charset="0"/>
              </a:rPr>
              <a:t> cu </a:t>
            </a:r>
            <a:r>
              <a:rPr lang="en-US" dirty="0" err="1" smtClean="0">
                <a:latin typeface="Gotham Rounded Book" pitchFamily="50" charset="0"/>
              </a:rPr>
              <a:t>mai</a:t>
            </a:r>
            <a:r>
              <a:rPr lang="en-US" dirty="0" smtClean="0">
                <a:latin typeface="Gotham Rounded Book" pitchFamily="50" charset="0"/>
              </a:rPr>
              <a:t> multi </a:t>
            </a:r>
            <a:r>
              <a:rPr lang="en-US" dirty="0" err="1" smtClean="0">
                <a:latin typeface="Gotham Rounded Book" pitchFamily="50" charset="0"/>
              </a:rPr>
              <a:t>furnizori</a:t>
            </a:r>
            <a:endParaRPr lang="ro-RO" dirty="0" smtClean="0">
              <a:latin typeface="Gotham Rounded Book" pitchFamily="50" charset="0"/>
            </a:endParaRPr>
          </a:p>
          <a:p>
            <a:pPr lvl="1"/>
            <a:r>
              <a:rPr lang="en-US" dirty="0" smtClean="0">
                <a:latin typeface="Gotham Rounded Book" pitchFamily="50" charset="0"/>
              </a:rPr>
              <a:t>Din </a:t>
            </a:r>
            <a:r>
              <a:rPr lang="en-US" dirty="0" err="1" smtClean="0">
                <a:latin typeface="Gotham Rounded Book" pitchFamily="50" charset="0"/>
              </a:rPr>
              <a:t>septembrie</a:t>
            </a:r>
            <a:r>
              <a:rPr lang="en-US" dirty="0" smtClean="0">
                <a:latin typeface="Gotham Rounded Book" pitchFamily="50" charset="0"/>
              </a:rPr>
              <a:t> 1999 conform </a:t>
            </a:r>
            <a:r>
              <a:rPr lang="en-US" dirty="0" err="1" smtClean="0">
                <a:latin typeface="Gotham Rounded Book" pitchFamily="50" charset="0"/>
              </a:rPr>
              <a:t>politicii</a:t>
            </a:r>
            <a:r>
              <a:rPr lang="en-US" dirty="0" smtClean="0">
                <a:latin typeface="Gotham Rounded Book" pitchFamily="50" charset="0"/>
              </a:rPr>
              <a:t> DUO, se </a:t>
            </a:r>
            <a:r>
              <a:rPr lang="en-US" dirty="0" err="1" smtClean="0">
                <a:latin typeface="Gotham Rounded Book" pitchFamily="50" charset="0"/>
              </a:rPr>
              <a:t>semneaza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contractul</a:t>
            </a:r>
            <a:r>
              <a:rPr lang="en-US" dirty="0" smtClean="0">
                <a:latin typeface="Gotham Rounded Book" pitchFamily="50" charset="0"/>
              </a:rPr>
              <a:t> cu </a:t>
            </a:r>
            <a:r>
              <a:rPr lang="en-US" dirty="0" err="1" smtClean="0">
                <a:latin typeface="Gotham Rounded Book" pitchFamily="50" charset="0"/>
              </a:rPr>
              <a:t>furnizorul</a:t>
            </a:r>
            <a:r>
              <a:rPr lang="en-US" dirty="0" smtClean="0">
                <a:latin typeface="Gotham Rounded Book" pitchFamily="50" charset="0"/>
              </a:rPr>
              <a:t>  strategic: Nivea</a:t>
            </a:r>
            <a:endParaRPr lang="en-US" dirty="0">
              <a:latin typeface="Gotham Rounded Book" pitchFamily="50" charset="0"/>
            </a:endParaRPr>
          </a:p>
        </p:txBody>
      </p:sp>
      <p:pic>
        <p:nvPicPr>
          <p:cNvPr id="4098" name="Picture 2" descr="C:\Users\Admin\Desktop\1.jpg"/>
          <p:cNvPicPr>
            <a:picLocks noChangeAspect="1" noChangeArrowheads="1"/>
          </p:cNvPicPr>
          <p:nvPr/>
        </p:nvPicPr>
        <p:blipFill>
          <a:blip r:embed="rId2" cstate="print"/>
          <a:srcRect l="7448" b="21289"/>
          <a:stretch>
            <a:fillRect/>
          </a:stretch>
        </p:blipFill>
        <p:spPr bwMode="auto">
          <a:xfrm>
            <a:off x="5029200" y="1524000"/>
            <a:ext cx="3544957" cy="2156643"/>
          </a:xfrm>
          <a:prstGeom prst="rect">
            <a:avLst/>
          </a:prstGeom>
          <a:noFill/>
        </p:spPr>
      </p:pic>
      <p:pic>
        <p:nvPicPr>
          <p:cNvPr id="4099" name="Picture 3" descr="C:\Users\Admin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886200"/>
            <a:ext cx="3557824" cy="2388704"/>
          </a:xfrm>
          <a:prstGeom prst="rect">
            <a:avLst/>
          </a:prstGeom>
          <a:noFill/>
        </p:spPr>
      </p:pic>
      <p:pic>
        <p:nvPicPr>
          <p:cNvPr id="11" name="Picture 6" descr="C:\Users\Admin\Desktop\logo2.jpg"/>
          <p:cNvPicPr>
            <a:picLocks noChangeAspect="1" noChangeArrowheads="1"/>
          </p:cNvPicPr>
          <p:nvPr/>
        </p:nvPicPr>
        <p:blipFill>
          <a:blip r:embed="rId4" cstate="print"/>
          <a:srcRect l="3017" t="4364"/>
          <a:stretch>
            <a:fillRect/>
          </a:stretch>
        </p:blipFill>
        <p:spPr bwMode="auto">
          <a:xfrm>
            <a:off x="198783" y="198783"/>
            <a:ext cx="1490869" cy="1016524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2890838" cy="360363"/>
          </a:xfrm>
          <a:noFill/>
        </p:spPr>
        <p:txBody>
          <a:bodyPr/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“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Mereu</a:t>
            </a:r>
            <a:r>
              <a:rPr lang="en-US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 in 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miscare</a:t>
            </a:r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Gotham Rounded Book" pitchFamily="50" charset="0"/>
              </a:rPr>
              <a:t>Istoric</a:t>
            </a:r>
            <a:endParaRPr lang="en-US" dirty="0">
              <a:latin typeface="Gotham Rounded Book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E9C-9802-4604-9549-188BC96945E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o-RO" dirty="0" smtClean="0">
                <a:latin typeface="Gotham Rounded Book" pitchFamily="50" charset="0"/>
              </a:rPr>
              <a:t>2001 -2003</a:t>
            </a:r>
          </a:p>
          <a:p>
            <a:pPr lvl="1"/>
            <a:r>
              <a:rPr lang="en-US" dirty="0" smtClean="0">
                <a:latin typeface="Gotham Rounded Book" pitchFamily="50" charset="0"/>
              </a:rPr>
              <a:t>Se </a:t>
            </a:r>
            <a:r>
              <a:rPr lang="en-US" dirty="0" err="1" smtClean="0">
                <a:latin typeface="Gotham Rounded Book" pitchFamily="50" charset="0"/>
              </a:rPr>
              <a:t>semneaza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contractul</a:t>
            </a:r>
            <a:r>
              <a:rPr lang="en-US" dirty="0" smtClean="0">
                <a:latin typeface="Gotham Rounded Book" pitchFamily="50" charset="0"/>
              </a:rPr>
              <a:t> cu JOE IBC </a:t>
            </a:r>
            <a:r>
              <a:rPr lang="en-US" dirty="0" err="1" smtClean="0">
                <a:latin typeface="Gotham Rounded Book" pitchFamily="50" charset="0"/>
              </a:rPr>
              <a:t>si</a:t>
            </a:r>
            <a:r>
              <a:rPr lang="en-US" dirty="0" smtClean="0">
                <a:latin typeface="Gotham Rounded Book" pitchFamily="50" charset="0"/>
              </a:rPr>
              <a:t> Johnson Wax</a:t>
            </a:r>
            <a:endParaRPr lang="ro-RO" dirty="0" smtClean="0">
              <a:latin typeface="Gotham Rounded Book" pitchFamily="50" charset="0"/>
            </a:endParaRPr>
          </a:p>
          <a:p>
            <a:r>
              <a:rPr lang="ro-RO" dirty="0" smtClean="0">
                <a:latin typeface="Gotham Rounded Book" pitchFamily="50" charset="0"/>
              </a:rPr>
              <a:t>2004</a:t>
            </a:r>
          </a:p>
          <a:p>
            <a:pPr lvl="1"/>
            <a:r>
              <a:rPr lang="en-US" dirty="0" err="1" smtClean="0">
                <a:latin typeface="Gotham Rounded Book" pitchFamily="50" charset="0"/>
              </a:rPr>
              <a:t>Dublarea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cifrei</a:t>
            </a:r>
            <a:r>
              <a:rPr lang="en-US" dirty="0" smtClean="0">
                <a:latin typeface="Gotham Rounded Book" pitchFamily="50" charset="0"/>
              </a:rPr>
              <a:t> de </a:t>
            </a:r>
            <a:r>
              <a:rPr lang="en-US" dirty="0" err="1" smtClean="0">
                <a:latin typeface="Gotham Rounded Book" pitchFamily="50" charset="0"/>
              </a:rPr>
              <a:t>afaceri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prin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incheierea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contractului</a:t>
            </a:r>
            <a:r>
              <a:rPr lang="en-US" dirty="0" smtClean="0">
                <a:latin typeface="Gotham Rounded Book" pitchFamily="50" charset="0"/>
              </a:rPr>
              <a:t> de </a:t>
            </a:r>
            <a:r>
              <a:rPr lang="en-US" dirty="0" err="1" smtClean="0">
                <a:latin typeface="Gotham Rounded Book" pitchFamily="50" charset="0"/>
              </a:rPr>
              <a:t>distributie</a:t>
            </a:r>
            <a:r>
              <a:rPr lang="en-US" dirty="0" smtClean="0">
                <a:latin typeface="Gotham Rounded Book" pitchFamily="50" charset="0"/>
              </a:rPr>
              <a:t> cu Nestle Romania</a:t>
            </a:r>
            <a:endParaRPr lang="ro-RO" dirty="0" smtClean="0">
              <a:latin typeface="Gotham Rounded Book" pitchFamily="50" charset="0"/>
            </a:endParaRPr>
          </a:p>
          <a:p>
            <a:r>
              <a:rPr lang="ro-RO" dirty="0" smtClean="0">
                <a:latin typeface="Gotham Rounded Book" pitchFamily="50" charset="0"/>
              </a:rPr>
              <a:t>2005</a:t>
            </a:r>
          </a:p>
          <a:p>
            <a:pPr lvl="1"/>
            <a:r>
              <a:rPr lang="en-US" dirty="0" err="1" smtClean="0">
                <a:latin typeface="Gotham Rounded Book" pitchFamily="50" charset="0"/>
              </a:rPr>
              <a:t>Cresterea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cifrei</a:t>
            </a:r>
            <a:r>
              <a:rPr lang="en-US" dirty="0" smtClean="0">
                <a:latin typeface="Gotham Rounded Book" pitchFamily="50" charset="0"/>
              </a:rPr>
              <a:t> de </a:t>
            </a:r>
            <a:r>
              <a:rPr lang="en-US" dirty="0" err="1" smtClean="0">
                <a:latin typeface="Gotham Rounded Book" pitchFamily="50" charset="0"/>
              </a:rPr>
              <a:t>afaceri</a:t>
            </a:r>
            <a:r>
              <a:rPr lang="en-US" dirty="0" smtClean="0">
                <a:latin typeface="Gotham Rounded Book" pitchFamily="50" charset="0"/>
              </a:rPr>
              <a:t> cu 30% vs. 2004</a:t>
            </a:r>
            <a:endParaRPr lang="ro-RO" dirty="0" smtClean="0">
              <a:latin typeface="Gotham Rounded Book" pitchFamily="50" charset="0"/>
            </a:endParaRPr>
          </a:p>
          <a:p>
            <a:r>
              <a:rPr lang="ro-RO" dirty="0" smtClean="0">
                <a:latin typeface="Gotham Rounded Book" pitchFamily="50" charset="0"/>
              </a:rPr>
              <a:t>2006</a:t>
            </a:r>
          </a:p>
          <a:p>
            <a:pPr lvl="1"/>
            <a:r>
              <a:rPr lang="en-US" dirty="0" err="1" smtClean="0">
                <a:latin typeface="Gotham Rounded Book" pitchFamily="50" charset="0"/>
              </a:rPr>
              <a:t>Cresterea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cifrei</a:t>
            </a:r>
            <a:r>
              <a:rPr lang="en-US" dirty="0" smtClean="0">
                <a:latin typeface="Gotham Rounded Book" pitchFamily="50" charset="0"/>
              </a:rPr>
              <a:t> de </a:t>
            </a:r>
            <a:r>
              <a:rPr lang="en-US" dirty="0" err="1" smtClean="0">
                <a:latin typeface="Gotham Rounded Book" pitchFamily="50" charset="0"/>
              </a:rPr>
              <a:t>afaceri</a:t>
            </a:r>
            <a:r>
              <a:rPr lang="en-US" dirty="0" smtClean="0">
                <a:latin typeface="Gotham Rounded Book" pitchFamily="50" charset="0"/>
              </a:rPr>
              <a:t> cu 90% vs. 2005 ca </a:t>
            </a:r>
            <a:r>
              <a:rPr lang="en-US" dirty="0" err="1" smtClean="0">
                <a:latin typeface="Gotham Rounded Book" pitchFamily="50" charset="0"/>
              </a:rPr>
              <a:t>urmare</a:t>
            </a:r>
            <a:r>
              <a:rPr lang="en-US" dirty="0" smtClean="0">
                <a:latin typeface="Gotham Rounded Book" pitchFamily="50" charset="0"/>
              </a:rPr>
              <a:t> a </a:t>
            </a:r>
            <a:r>
              <a:rPr lang="en-US" dirty="0" err="1" smtClean="0">
                <a:latin typeface="Gotham Rounded Book" pitchFamily="50" charset="0"/>
              </a:rPr>
              <a:t>preluarii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distributiei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produselor</a:t>
            </a:r>
            <a:r>
              <a:rPr lang="en-US" dirty="0" smtClean="0">
                <a:latin typeface="Gotham Rounded Book" pitchFamily="50" charset="0"/>
              </a:rPr>
              <a:t> Nestle in </a:t>
            </a:r>
            <a:r>
              <a:rPr lang="en-US" dirty="0" err="1" smtClean="0">
                <a:latin typeface="Gotham Rounded Book" pitchFamily="50" charset="0"/>
              </a:rPr>
              <a:t>judetele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Ialomita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si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Calarasi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si</a:t>
            </a:r>
            <a:r>
              <a:rPr lang="en-US" dirty="0" smtClean="0">
                <a:latin typeface="Gotham Rounded Book" pitchFamily="50" charset="0"/>
              </a:rPr>
              <a:t> a </a:t>
            </a:r>
            <a:r>
              <a:rPr lang="en-US" dirty="0" err="1" smtClean="0">
                <a:latin typeface="Gotham Rounded Book" pitchFamily="50" charset="0"/>
              </a:rPr>
              <a:t>municipiului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Bucuresti</a:t>
            </a:r>
            <a:endParaRPr lang="ro-RO" dirty="0" smtClean="0">
              <a:latin typeface="Gotham Rounded Book" pitchFamily="50" charset="0"/>
            </a:endParaRPr>
          </a:p>
          <a:p>
            <a:endParaRPr lang="en-US" dirty="0"/>
          </a:p>
        </p:txBody>
      </p:sp>
      <p:pic>
        <p:nvPicPr>
          <p:cNvPr id="10" name="Picture 6" descr="C:\Users\Admin\Desktop\logo2.jpg"/>
          <p:cNvPicPr>
            <a:picLocks noChangeAspect="1" noChangeArrowheads="1"/>
          </p:cNvPicPr>
          <p:nvPr/>
        </p:nvPicPr>
        <p:blipFill>
          <a:blip r:embed="rId2" cstate="print"/>
          <a:srcRect l="3017" t="4364"/>
          <a:stretch>
            <a:fillRect/>
          </a:stretch>
        </p:blipFill>
        <p:spPr bwMode="auto">
          <a:xfrm>
            <a:off x="198783" y="198783"/>
            <a:ext cx="1490869" cy="1016524"/>
          </a:xfrm>
          <a:prstGeom prst="rect">
            <a:avLst/>
          </a:prstGeom>
          <a:noFill/>
        </p:spPr>
      </p:pic>
      <p:sp>
        <p:nvSpPr>
          <p:cNvPr id="11" name="Footer Placeholder 8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2890838" cy="360363"/>
          </a:xfrm>
          <a:noFill/>
        </p:spPr>
        <p:txBody>
          <a:bodyPr/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“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Mereu</a:t>
            </a:r>
            <a:r>
              <a:rPr lang="en-US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 in 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miscare</a:t>
            </a:r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Gotham Rounded Book" pitchFamily="50" charset="0"/>
              </a:rPr>
              <a:t>Istoric</a:t>
            </a:r>
            <a:endParaRPr lang="en-US" dirty="0">
              <a:latin typeface="Gotham Rounded Book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E9C-9802-4604-9549-188BC96945E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o-RO" dirty="0" smtClean="0">
                <a:latin typeface="Gotham Rounded Book" pitchFamily="50" charset="0"/>
              </a:rPr>
              <a:t>2007</a:t>
            </a:r>
          </a:p>
          <a:p>
            <a:pPr lvl="1"/>
            <a:r>
              <a:rPr lang="en-US" dirty="0" err="1" smtClean="0">
                <a:latin typeface="Gotham Rounded Book" pitchFamily="50" charset="0"/>
              </a:rPr>
              <a:t>Cresterea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cifrei</a:t>
            </a:r>
            <a:r>
              <a:rPr lang="en-US" dirty="0" smtClean="0">
                <a:latin typeface="Gotham Rounded Book" pitchFamily="50" charset="0"/>
              </a:rPr>
              <a:t> de </a:t>
            </a:r>
            <a:r>
              <a:rPr lang="en-US" dirty="0" err="1" smtClean="0">
                <a:latin typeface="Gotham Rounded Book" pitchFamily="50" charset="0"/>
              </a:rPr>
              <a:t>afaceri</a:t>
            </a:r>
            <a:r>
              <a:rPr lang="en-US" dirty="0" smtClean="0">
                <a:latin typeface="Gotham Rounded Book" pitchFamily="50" charset="0"/>
              </a:rPr>
              <a:t> cu 65% vs. 2006</a:t>
            </a:r>
            <a:endParaRPr lang="ro-RO" dirty="0" smtClean="0">
              <a:latin typeface="Gotham Rounded Book" pitchFamily="50" charset="0"/>
            </a:endParaRPr>
          </a:p>
          <a:p>
            <a:pPr lvl="1"/>
            <a:r>
              <a:rPr lang="en-US" dirty="0" smtClean="0">
                <a:latin typeface="Gotham Rounded Book" pitchFamily="50" charset="0"/>
              </a:rPr>
              <a:t>S-au </a:t>
            </a:r>
            <a:r>
              <a:rPr lang="en-US" dirty="0" err="1" smtClean="0">
                <a:latin typeface="Gotham Rounded Book" pitchFamily="50" charset="0"/>
              </a:rPr>
              <a:t>semnat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contracte</a:t>
            </a:r>
            <a:r>
              <a:rPr lang="en-US" dirty="0" smtClean="0">
                <a:latin typeface="Gotham Rounded Book" pitchFamily="50" charset="0"/>
              </a:rPr>
              <a:t> de </a:t>
            </a:r>
            <a:r>
              <a:rPr lang="en-US" dirty="0" err="1" smtClean="0">
                <a:latin typeface="Gotham Rounded Book" pitchFamily="50" charset="0"/>
              </a:rPr>
              <a:t>distributie</a:t>
            </a:r>
            <a:r>
              <a:rPr lang="en-US" dirty="0" smtClean="0">
                <a:latin typeface="Gotham Rounded Book" pitchFamily="50" charset="0"/>
              </a:rPr>
              <a:t> cu Star Foods, </a:t>
            </a:r>
            <a:r>
              <a:rPr lang="en-US" dirty="0" err="1" smtClean="0">
                <a:latin typeface="Gotham Rounded Book" pitchFamily="50" charset="0"/>
              </a:rPr>
              <a:t>Tnuva</a:t>
            </a:r>
            <a:r>
              <a:rPr lang="en-US" dirty="0" smtClean="0">
                <a:latin typeface="Gotham Rounded Book" pitchFamily="50" charset="0"/>
              </a:rPr>
              <a:t>, </a:t>
            </a:r>
            <a:r>
              <a:rPr lang="en-US" dirty="0" err="1" smtClean="0">
                <a:latin typeface="Gotham Rounded Book" pitchFamily="50" charset="0"/>
              </a:rPr>
              <a:t>Zwanenberg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si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Ulker</a:t>
            </a:r>
            <a:endParaRPr lang="ro-RO" dirty="0" smtClean="0">
              <a:latin typeface="Gotham Rounded Book" pitchFamily="50" charset="0"/>
            </a:endParaRPr>
          </a:p>
          <a:p>
            <a:pPr lvl="1"/>
            <a:r>
              <a:rPr lang="en-US" dirty="0" smtClean="0">
                <a:latin typeface="Gotham Rounded Book" pitchFamily="50" charset="0"/>
              </a:rPr>
              <a:t>S-a </a:t>
            </a:r>
            <a:r>
              <a:rPr lang="en-US" dirty="0" err="1" smtClean="0">
                <a:latin typeface="Gotham Rounded Book" pitchFamily="50" charset="0"/>
              </a:rPr>
              <a:t>creat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divizia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Ulker</a:t>
            </a:r>
            <a:r>
              <a:rPr lang="en-US" dirty="0" smtClean="0">
                <a:latin typeface="Gotham Rounded Book" pitchFamily="50" charset="0"/>
              </a:rPr>
              <a:t> la </a:t>
            </a:r>
            <a:r>
              <a:rPr lang="en-US" dirty="0" err="1" smtClean="0">
                <a:latin typeface="Gotham Rounded Book" pitchFamily="50" charset="0"/>
              </a:rPr>
              <a:t>Bucuresti</a:t>
            </a:r>
            <a:endParaRPr lang="ro-RO" dirty="0" smtClean="0">
              <a:latin typeface="Gotham Rounded Book" pitchFamily="50" charset="0"/>
            </a:endParaRPr>
          </a:p>
          <a:p>
            <a:r>
              <a:rPr lang="ro-RO" dirty="0" smtClean="0">
                <a:latin typeface="Gotham Rounded Book" pitchFamily="50" charset="0"/>
              </a:rPr>
              <a:t>2008</a:t>
            </a:r>
          </a:p>
          <a:p>
            <a:pPr lvl="1"/>
            <a:r>
              <a:rPr lang="en-US" dirty="0" err="1" smtClean="0">
                <a:latin typeface="Gotham Rounded Book" pitchFamily="50" charset="0"/>
              </a:rPr>
              <a:t>Cresterea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cifrei</a:t>
            </a:r>
            <a:r>
              <a:rPr lang="en-US" dirty="0" smtClean="0">
                <a:latin typeface="Gotham Rounded Book" pitchFamily="50" charset="0"/>
              </a:rPr>
              <a:t> de </a:t>
            </a:r>
            <a:r>
              <a:rPr lang="en-US" dirty="0" err="1" smtClean="0">
                <a:latin typeface="Gotham Rounded Book" pitchFamily="50" charset="0"/>
              </a:rPr>
              <a:t>afaceri</a:t>
            </a:r>
            <a:r>
              <a:rPr lang="en-US" dirty="0" smtClean="0">
                <a:latin typeface="Gotham Rounded Book" pitchFamily="50" charset="0"/>
              </a:rPr>
              <a:t> cu 73% vs. 2007</a:t>
            </a:r>
            <a:endParaRPr lang="ro-RO" dirty="0" smtClean="0">
              <a:latin typeface="Gotham Rounded Book" pitchFamily="50" charset="0"/>
            </a:endParaRPr>
          </a:p>
          <a:p>
            <a:pPr lvl="1"/>
            <a:r>
              <a:rPr lang="en-US" dirty="0" smtClean="0">
                <a:latin typeface="Gotham Rounded Book" pitchFamily="50" charset="0"/>
              </a:rPr>
              <a:t>S-a </a:t>
            </a:r>
            <a:r>
              <a:rPr lang="en-US" dirty="0" err="1" smtClean="0">
                <a:latin typeface="Gotham Rounded Book" pitchFamily="50" charset="0"/>
              </a:rPr>
              <a:t>semnat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contractul</a:t>
            </a:r>
            <a:r>
              <a:rPr lang="en-US" dirty="0" smtClean="0">
                <a:latin typeface="Gotham Rounded Book" pitchFamily="50" charset="0"/>
              </a:rPr>
              <a:t> de </a:t>
            </a:r>
            <a:r>
              <a:rPr lang="en-US" dirty="0" err="1" smtClean="0">
                <a:latin typeface="Gotham Rounded Book" pitchFamily="50" charset="0"/>
              </a:rPr>
              <a:t>distributie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pentru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produsele</a:t>
            </a:r>
            <a:r>
              <a:rPr lang="en-US" dirty="0" smtClean="0">
                <a:latin typeface="Gotham Rounded Book" pitchFamily="50" charset="0"/>
              </a:rPr>
              <a:t> Dr. </a:t>
            </a:r>
            <a:r>
              <a:rPr lang="en-US" dirty="0" err="1" smtClean="0">
                <a:latin typeface="Gotham Rounded Book" pitchFamily="50" charset="0"/>
              </a:rPr>
              <a:t>Oetker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si</a:t>
            </a:r>
            <a:r>
              <a:rPr lang="en-US" dirty="0" smtClean="0">
                <a:latin typeface="Gotham Rounded Book" pitchFamily="50" charset="0"/>
              </a:rPr>
              <a:t> s-a format </a:t>
            </a:r>
            <a:r>
              <a:rPr lang="en-US" dirty="0" err="1" smtClean="0">
                <a:latin typeface="Gotham Rounded Book" pitchFamily="50" charset="0"/>
              </a:rPr>
              <a:t>divizia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Ulker</a:t>
            </a:r>
            <a:r>
              <a:rPr lang="en-US" dirty="0" smtClean="0">
                <a:latin typeface="Gotham Rounded Book" pitchFamily="50" charset="0"/>
              </a:rPr>
              <a:t>-Dr. </a:t>
            </a:r>
            <a:r>
              <a:rPr lang="en-US" dirty="0" err="1" smtClean="0">
                <a:latin typeface="Gotham Rounded Book" pitchFamily="50" charset="0"/>
              </a:rPr>
              <a:t>Oetker</a:t>
            </a:r>
            <a:endParaRPr lang="en-US" dirty="0">
              <a:latin typeface="Gotham Rounded Book" pitchFamily="50" charset="0"/>
            </a:endParaRPr>
          </a:p>
          <a:p>
            <a:pPr lvl="1"/>
            <a:r>
              <a:rPr lang="en-US" dirty="0" smtClean="0">
                <a:latin typeface="Gotham Rounded Book" pitchFamily="50" charset="0"/>
              </a:rPr>
              <a:t>S-a </a:t>
            </a:r>
            <a:r>
              <a:rPr lang="en-US" dirty="0" err="1" smtClean="0">
                <a:latin typeface="Gotham Rounded Book" pitchFamily="50" charset="0"/>
              </a:rPr>
              <a:t>dublat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cifra</a:t>
            </a:r>
            <a:r>
              <a:rPr lang="en-US" dirty="0" smtClean="0">
                <a:latin typeface="Gotham Rounded Book" pitchFamily="50" charset="0"/>
              </a:rPr>
              <a:t> de </a:t>
            </a:r>
            <a:r>
              <a:rPr lang="en-US" dirty="0" err="1" smtClean="0">
                <a:latin typeface="Gotham Rounded Book" pitchFamily="50" charset="0"/>
              </a:rPr>
              <a:t>afaceri</a:t>
            </a:r>
            <a:r>
              <a:rPr lang="en-US" dirty="0" smtClean="0">
                <a:latin typeface="Gotham Rounded Book" pitchFamily="50" charset="0"/>
              </a:rPr>
              <a:t> DUO </a:t>
            </a:r>
            <a:r>
              <a:rPr lang="en-US" dirty="0" err="1" smtClean="0">
                <a:latin typeface="Gotham Rounded Book" pitchFamily="50" charset="0"/>
              </a:rPr>
              <a:t>pentru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distributia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produselor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Alexandrion</a:t>
            </a:r>
            <a:r>
              <a:rPr lang="en-US" dirty="0" smtClean="0">
                <a:latin typeface="Gotham Rounded Book" pitchFamily="50" charset="0"/>
              </a:rPr>
              <a:t>, </a:t>
            </a:r>
            <a:r>
              <a:rPr lang="en-US" dirty="0" err="1" smtClean="0">
                <a:latin typeface="Gotham Rounded Book" pitchFamily="50" charset="0"/>
              </a:rPr>
              <a:t>Tnuva</a:t>
            </a:r>
            <a:r>
              <a:rPr lang="en-US" dirty="0" smtClean="0">
                <a:latin typeface="Gotham Rounded Book" pitchFamily="50" charset="0"/>
              </a:rPr>
              <a:t>, </a:t>
            </a:r>
            <a:r>
              <a:rPr lang="en-US" dirty="0" err="1" smtClean="0">
                <a:latin typeface="Gotham Rounded Book" pitchFamily="50" charset="0"/>
              </a:rPr>
              <a:t>Zwanenberg</a:t>
            </a:r>
            <a:r>
              <a:rPr lang="en-US" dirty="0" smtClean="0">
                <a:latin typeface="Gotham Rounded Book" pitchFamily="50" charset="0"/>
              </a:rPr>
              <a:t>, </a:t>
            </a:r>
            <a:r>
              <a:rPr lang="en-US" dirty="0" err="1" smtClean="0">
                <a:latin typeface="Gotham Rounded Book" pitchFamily="50" charset="0"/>
              </a:rPr>
              <a:t>Pepsico</a:t>
            </a:r>
            <a:endParaRPr lang="en-US" dirty="0">
              <a:latin typeface="Gotham Rounded Book" pitchFamily="50" charset="0"/>
            </a:endParaRPr>
          </a:p>
          <a:p>
            <a:pPr lvl="1"/>
            <a:r>
              <a:rPr lang="en-US" dirty="0" err="1" smtClean="0">
                <a:latin typeface="Gotham Rounded Book" pitchFamily="50" charset="0"/>
              </a:rPr>
              <a:t>Obtinerea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certificarii</a:t>
            </a:r>
            <a:r>
              <a:rPr lang="en-US" dirty="0" smtClean="0">
                <a:latin typeface="Gotham Rounded Book" pitchFamily="50" charset="0"/>
              </a:rPr>
              <a:t> ISO 9001:2008 – </a:t>
            </a:r>
            <a:r>
              <a:rPr lang="en-US" dirty="0" err="1" smtClean="0">
                <a:latin typeface="Gotham Rounded Book" pitchFamily="50" charset="0"/>
              </a:rPr>
              <a:t>Managementul</a:t>
            </a:r>
            <a:r>
              <a:rPr lang="en-US" dirty="0" smtClean="0">
                <a:latin typeface="Gotham Rounded Book" pitchFamily="50" charset="0"/>
              </a:rPr>
              <a:t> </a:t>
            </a:r>
            <a:r>
              <a:rPr lang="en-US" dirty="0" err="1" smtClean="0">
                <a:latin typeface="Gotham Rounded Book" pitchFamily="50" charset="0"/>
              </a:rPr>
              <a:t>Calitatii</a:t>
            </a:r>
            <a:endParaRPr lang="en-US" dirty="0" smtClean="0">
              <a:latin typeface="Gotham Rounded Book" pitchFamily="50" charset="0"/>
            </a:endParaRPr>
          </a:p>
          <a:p>
            <a:pPr lvl="1"/>
            <a:endParaRPr lang="en-US" dirty="0"/>
          </a:p>
        </p:txBody>
      </p:sp>
      <p:pic>
        <p:nvPicPr>
          <p:cNvPr id="6" name="Picture 6" descr="C:\Users\Admin\Desktop\logo2.jpg"/>
          <p:cNvPicPr>
            <a:picLocks noChangeAspect="1" noChangeArrowheads="1"/>
          </p:cNvPicPr>
          <p:nvPr/>
        </p:nvPicPr>
        <p:blipFill>
          <a:blip r:embed="rId2" cstate="print"/>
          <a:srcRect l="3017" t="4364"/>
          <a:stretch>
            <a:fillRect/>
          </a:stretch>
        </p:blipFill>
        <p:spPr bwMode="auto">
          <a:xfrm>
            <a:off x="198783" y="198783"/>
            <a:ext cx="1490869" cy="1016524"/>
          </a:xfrm>
          <a:prstGeom prst="rect">
            <a:avLst/>
          </a:prstGeom>
          <a:noFill/>
        </p:spPr>
      </p:pic>
      <p:sp>
        <p:nvSpPr>
          <p:cNvPr id="8" name="Footer Placeholder 8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2890838" cy="360363"/>
          </a:xfrm>
          <a:noFill/>
        </p:spPr>
        <p:txBody>
          <a:bodyPr/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“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Mereu</a:t>
            </a:r>
            <a:r>
              <a:rPr lang="en-US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 in </a:t>
            </a:r>
            <a:r>
              <a:rPr lang="en-US" sz="1400" b="1" dirty="0" err="1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miscare</a:t>
            </a:r>
            <a:r>
              <a:rPr lang="en-GB" sz="1400" b="1" dirty="0" smtClean="0">
                <a:solidFill>
                  <a:srgbClr val="C00000"/>
                </a:solidFill>
                <a:latin typeface="Gotham Rounded Book" pitchFamily="50" charset="0"/>
                <a:ea typeface="Lucida Sans Unicode" charset="0"/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4979</TotalTime>
  <Words>1195</Words>
  <Application>Microsoft Office PowerPoint</Application>
  <PresentationFormat>On-screen Show (4:3)</PresentationFormat>
  <Paragraphs>240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Civic</vt:lpstr>
      <vt:lpstr>DUO DISTRIBUTIE</vt:lpstr>
      <vt:lpstr>Cuprins</vt:lpstr>
      <vt:lpstr>Informatii Generale</vt:lpstr>
      <vt:lpstr>Misiune</vt:lpstr>
      <vt:lpstr>Obiectiv</vt:lpstr>
      <vt:lpstr>Istoric</vt:lpstr>
      <vt:lpstr>Istoric</vt:lpstr>
      <vt:lpstr>Istoric</vt:lpstr>
      <vt:lpstr>Istoric</vt:lpstr>
      <vt:lpstr>Istoric</vt:lpstr>
      <vt:lpstr>Istoric</vt:lpstr>
      <vt:lpstr>Istoric</vt:lpstr>
      <vt:lpstr>Istoric</vt:lpstr>
      <vt:lpstr>Valorile Organizatiei</vt:lpstr>
      <vt:lpstr>Valorile Organizatiei</vt:lpstr>
      <vt:lpstr>Evolutia indicatorilor financiari</vt:lpstr>
      <vt:lpstr>Evolutia indicatorilor financiari</vt:lpstr>
      <vt:lpstr>Depozite</vt:lpstr>
      <vt:lpstr>Flota auto</vt:lpstr>
      <vt:lpstr>Depozite si flota auto</vt:lpstr>
      <vt:lpstr>Depozite si flota auto</vt:lpstr>
      <vt:lpstr>Partneri</vt:lpstr>
      <vt:lpstr>Pozitia in piata</vt:lpstr>
      <vt:lpstr>Echipa</vt:lpstr>
      <vt:lpstr>Obiective 2018</vt:lpstr>
      <vt:lpstr>Training</vt:lpstr>
      <vt:lpstr>Team Building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DUO DISTRIBUTION</dc:title>
  <dc:creator>Admin</dc:creator>
  <cp:lastModifiedBy>Windows User</cp:lastModifiedBy>
  <cp:revision>175</cp:revision>
  <dcterms:created xsi:type="dcterms:W3CDTF">2011-02-12T11:02:22Z</dcterms:created>
  <dcterms:modified xsi:type="dcterms:W3CDTF">2018-06-19T07:49:42Z</dcterms:modified>
</cp:coreProperties>
</file>